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Override17.xml" ContentType="application/vnd.openxmlformats-officedocument.themeOverride+xml"/>
  <Override PartName="/ppt/theme/themeOverride18.xml" ContentType="application/vnd.openxmlformats-officedocument.themeOverrid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9.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heme/themeOverride20.xml" ContentType="application/vnd.openxmlformats-officedocument.themeOverride+xml"/>
  <Override PartName="/ppt/notesSlides/notesSlide26.xml" ContentType="application/vnd.openxmlformats-officedocument.presentationml.notesSlide+xml"/>
  <Override PartName="/ppt/theme/themeOverride21.xml" ContentType="application/vnd.openxmlformats-officedocument.themeOverride+xml"/>
  <Override PartName="/ppt/notesSlides/notesSlide27.xml" ContentType="application/vnd.openxmlformats-officedocument.presentationml.notesSlide+xml"/>
  <Override PartName="/ppt/theme/themeOverride22.xml" ContentType="application/vnd.openxmlformats-officedocument.themeOverride+xml"/>
  <Override PartName="/ppt/notesSlides/notesSlide28.xml" ContentType="application/vnd.openxmlformats-officedocument.presentationml.notesSlide+xml"/>
  <Override PartName="/ppt/theme/themeOverride23.xml" ContentType="application/vnd.openxmlformats-officedocument.themeOverride+xml"/>
  <Override PartName="/ppt/notesSlides/notesSlide29.xml" ContentType="application/vnd.openxmlformats-officedocument.presentationml.notesSlide+xml"/>
  <Override PartName="/ppt/theme/themeOverride24.xml" ContentType="application/vnd.openxmlformats-officedocument.themeOverride+xml"/>
  <Override PartName="/ppt/notesSlides/notesSlide30.xml" ContentType="application/vnd.openxmlformats-officedocument.presentationml.notesSlide+xml"/>
  <Override PartName="/ppt/theme/themeOverride25.xml" ContentType="application/vnd.openxmlformats-officedocument.themeOverride+xml"/>
  <Override PartName="/ppt/notesSlides/notesSlide31.xml" ContentType="application/vnd.openxmlformats-officedocument.presentationml.notesSlide+xml"/>
  <Override PartName="/ppt/theme/themeOverride26.xml" ContentType="application/vnd.openxmlformats-officedocument.themeOverride+xml"/>
  <Override PartName="/ppt/notesSlides/notesSlide32.xml" ContentType="application/vnd.openxmlformats-officedocument.presentationml.notesSlide+xml"/>
  <Override PartName="/ppt/theme/themeOverride27.xml" ContentType="application/vnd.openxmlformats-officedocument.themeOverride+xml"/>
  <Override PartName="/ppt/notesSlides/notesSlide33.xml" ContentType="application/vnd.openxmlformats-officedocument.presentationml.notesSlide+xml"/>
  <Override PartName="/ppt/theme/themeOverride28.xml" ContentType="application/vnd.openxmlformats-officedocument.themeOverride+xml"/>
  <Override PartName="/ppt/notesSlides/notesSlide34.xml" ContentType="application/vnd.openxmlformats-officedocument.presentationml.notesSlide+xml"/>
  <Override PartName="/ppt/theme/themeOverride29.xml" ContentType="application/vnd.openxmlformats-officedocument.themeOverride+xml"/>
  <Override PartName="/ppt/notesSlides/notesSlide35.xml" ContentType="application/vnd.openxmlformats-officedocument.presentationml.notesSlide+xml"/>
  <Override PartName="/ppt/theme/themeOverride30.xml" ContentType="application/vnd.openxmlformats-officedocument.themeOverr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817" r:id="rId1"/>
    <p:sldMasterId id="2147484837" r:id="rId2"/>
    <p:sldMasterId id="2147484856" r:id="rId3"/>
    <p:sldMasterId id="2147484880" r:id="rId4"/>
  </p:sldMasterIdLst>
  <p:notesMasterIdLst>
    <p:notesMasterId r:id="rId46"/>
  </p:notesMasterIdLst>
  <p:handoutMasterIdLst>
    <p:handoutMasterId r:id="rId47"/>
  </p:handoutMasterIdLst>
  <p:sldIdLst>
    <p:sldId id="1878" r:id="rId5"/>
    <p:sldId id="2076137240" r:id="rId6"/>
    <p:sldId id="1879" r:id="rId7"/>
    <p:sldId id="4610" r:id="rId8"/>
    <p:sldId id="1883" r:id="rId9"/>
    <p:sldId id="2076137245" r:id="rId10"/>
    <p:sldId id="2076137253" r:id="rId11"/>
    <p:sldId id="1908" r:id="rId12"/>
    <p:sldId id="2076137259" r:id="rId13"/>
    <p:sldId id="2076137246" r:id="rId14"/>
    <p:sldId id="2076137244" r:id="rId15"/>
    <p:sldId id="1910" r:id="rId16"/>
    <p:sldId id="1911" r:id="rId17"/>
    <p:sldId id="2076137248" r:id="rId18"/>
    <p:sldId id="11829" r:id="rId19"/>
    <p:sldId id="11834" r:id="rId20"/>
    <p:sldId id="2076137254" r:id="rId21"/>
    <p:sldId id="11841" r:id="rId22"/>
    <p:sldId id="2076137260" r:id="rId23"/>
    <p:sldId id="2076137249" r:id="rId24"/>
    <p:sldId id="2076137250" r:id="rId25"/>
    <p:sldId id="2076137251" r:id="rId26"/>
    <p:sldId id="2076137252" r:id="rId27"/>
    <p:sldId id="11843" r:id="rId28"/>
    <p:sldId id="4609" r:id="rId29"/>
    <p:sldId id="4612" r:id="rId30"/>
    <p:sldId id="4613" r:id="rId31"/>
    <p:sldId id="4614" r:id="rId32"/>
    <p:sldId id="4615" r:id="rId33"/>
    <p:sldId id="4616" r:id="rId34"/>
    <p:sldId id="4617" r:id="rId35"/>
    <p:sldId id="4618" r:id="rId36"/>
    <p:sldId id="4619" r:id="rId37"/>
    <p:sldId id="4620" r:id="rId38"/>
    <p:sldId id="4624" r:id="rId39"/>
    <p:sldId id="4625" r:id="rId40"/>
    <p:sldId id="4626" r:id="rId41"/>
    <p:sldId id="2076137239" r:id="rId42"/>
    <p:sldId id="1840" r:id="rId43"/>
    <p:sldId id="2076137258" r:id="rId44"/>
    <p:sldId id="2076137243" r:id="rId4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Ignite Template" id="{888AB95E-1B7E-4E95-8F39-C5D0E8372BC2}">
          <p14:sldIdLst>
            <p14:sldId id="1878"/>
            <p14:sldId id="2076137240"/>
            <p14:sldId id="1879"/>
            <p14:sldId id="4610"/>
            <p14:sldId id="1883"/>
            <p14:sldId id="2076137245"/>
            <p14:sldId id="2076137253"/>
            <p14:sldId id="1908"/>
            <p14:sldId id="2076137259"/>
            <p14:sldId id="2076137246"/>
            <p14:sldId id="2076137244"/>
            <p14:sldId id="1910"/>
            <p14:sldId id="1911"/>
            <p14:sldId id="2076137248"/>
            <p14:sldId id="11829"/>
            <p14:sldId id="11834"/>
            <p14:sldId id="2076137254"/>
            <p14:sldId id="11841"/>
            <p14:sldId id="2076137260"/>
            <p14:sldId id="2076137249"/>
            <p14:sldId id="2076137250"/>
            <p14:sldId id="2076137251"/>
            <p14:sldId id="2076137252"/>
            <p14:sldId id="11843"/>
            <p14:sldId id="4609"/>
            <p14:sldId id="4612"/>
            <p14:sldId id="4613"/>
            <p14:sldId id="4614"/>
            <p14:sldId id="4615"/>
            <p14:sldId id="4616"/>
            <p14:sldId id="4617"/>
            <p14:sldId id="4618"/>
            <p14:sldId id="4619"/>
            <p14:sldId id="4620"/>
            <p14:sldId id="4624"/>
            <p14:sldId id="4625"/>
            <p14:sldId id="4626"/>
            <p14:sldId id="2076137239"/>
            <p14:sldId id="1840"/>
            <p14:sldId id="2076137258"/>
            <p14:sldId id="2076137243"/>
          </p14:sldIdLst>
        </p14:section>
        <p14:section name="Default Section" id="{9BF70EB5-4029-4AD1-B65B-E168A30B193D}">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CADE4"/>
    <a:srgbClr val="009900"/>
    <a:srgbClr val="1E1EC2"/>
    <a:srgbClr val="BDBDBD"/>
    <a:srgbClr val="D83B01"/>
    <a:srgbClr val="D2D2D2"/>
    <a:srgbClr val="E6E6E6"/>
    <a:srgbClr val="FFB900"/>
    <a:srgbClr val="303030"/>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465" autoAdjust="0"/>
  </p:normalViewPr>
  <p:slideViewPr>
    <p:cSldViewPr snapToGrid="0">
      <p:cViewPr varScale="1">
        <p:scale>
          <a:sx n="84" d="100"/>
          <a:sy n="84" d="100"/>
        </p:scale>
        <p:origin x="270" y="96"/>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slideMaster" Target="slideMasters/slideMaster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12/9/2022 1:31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2.png>
</file>

<file path=ppt/media/image13.jpg>
</file>

<file path=ppt/media/image14.png>
</file>

<file path=ppt/media/image15.png>
</file>

<file path=ppt/media/image16.png>
</file>

<file path=ppt/media/image17.jpeg>
</file>

<file path=ppt/media/image18.jpeg>
</file>

<file path=ppt/media/image22.png>
</file>

<file path=ppt/media/image23.svg>
</file>

<file path=ppt/media/image3.png>
</file>

<file path=ppt/media/image4.png>
</file>

<file path=ppt/media/image5.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12/9/2022 1:31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627878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2533529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445471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2034415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247591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324759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8B44C4B-E218-4158-810E-47EF8FD635FD}"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12/9/2022 1:31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7734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7F005E7-6EF0-4AA2-9B8B-D5E1791F5C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2044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2594447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48DA8-055C-4E67-AE1C-DC4B0C9D58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0858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811979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427384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7610148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648DA8-055C-4E67-AE1C-DC4B0C9D58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26221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24299435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4452312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2271771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2591083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2224252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7990684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62563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31277426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2347760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22826121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7557585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12964208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5516534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12/9/2022 1:31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39</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994292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12/9/2022 1:31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39557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283811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0" rtl="0" fontAlgn="ctr">
              <a:spcBef>
                <a:spcPts val="0"/>
              </a:spcBef>
              <a:spcAft>
                <a:spcPts val="0"/>
              </a:spcAft>
              <a:buFont typeface="+mj-lt"/>
              <a:buNone/>
            </a:pPr>
            <a:r>
              <a:rPr lang="en-US" dirty="0"/>
              <a:t>V2 tokens have the app id as the </a:t>
            </a:r>
            <a:r>
              <a:rPr lang="en-US" dirty="0" err="1"/>
              <a:t>aud</a:t>
            </a:r>
            <a:r>
              <a:rPr lang="en-US" dirty="0"/>
              <a:t> claim. This prevents any spoofing of the API</a:t>
            </a:r>
          </a:p>
          <a:p>
            <a:pPr marL="342900" indent="0" rtl="0" fontAlgn="ctr">
              <a:spcBef>
                <a:spcPts val="0"/>
              </a:spcBef>
              <a:spcAft>
                <a:spcPts val="0"/>
              </a:spcAft>
              <a:buFont typeface="+mj-lt"/>
              <a:buNone/>
            </a:pPr>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12/9/2022 1:31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4594934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321688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930062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594447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12/9/2022 1:31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1430671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4.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5.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hemeOverride" Target="../theme/themeOverride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2.xml"/><Relationship Id="rId1" Type="http://schemas.openxmlformats.org/officeDocument/2006/relationships/themeOverride" Target="../theme/themeOverride17.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8.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pic>
        <p:nvPicPr>
          <p:cNvPr id="29" name="MS logo gray - EMF" descr="Microsoft logo, gray text version">
            <a:extLst>
              <a:ext uri="{FF2B5EF4-FFF2-40B4-BE49-F238E27FC236}">
                <a16:creationId xmlns:a16="http://schemas.microsoft.com/office/drawing/2014/main" id="{8804C2B3-3878-4889-940D-3F3386B9455D}"/>
              </a:ext>
            </a:extLst>
          </p:cNvPr>
          <p:cNvPicPr>
            <a:picLocks noChangeAspect="1"/>
          </p:cNvPicPr>
          <p:nvPr userDrawn="1"/>
        </p:nvPicPr>
        <p:blipFill>
          <a:blip r:embed="rId2"/>
          <a:stretch>
            <a:fillRect/>
          </a:stretch>
        </p:blipFill>
        <p:spPr bwMode="black">
          <a:xfrm>
            <a:off x="584200" y="586080"/>
            <a:ext cx="1366440" cy="292608"/>
          </a:xfrm>
          <a:prstGeom prst="rect">
            <a:avLst/>
          </a:prstGeom>
        </p:spPr>
      </p:pic>
      <p:sp>
        <p:nvSpPr>
          <p:cNvPr id="30" name="Rectangle 29">
            <a:extLst>
              <a:ext uri="{FF2B5EF4-FFF2-40B4-BE49-F238E27FC236}">
                <a16:creationId xmlns:a16="http://schemas.microsoft.com/office/drawing/2014/main" id="{8B2E4F62-54DC-4435-AA29-18599C177284}"/>
              </a:ext>
            </a:extLst>
          </p:cNvPr>
          <p:cNvSpPr/>
          <p:nvPr userDrawn="1"/>
        </p:nvSpPr>
        <p:spPr bwMode="gray">
          <a:xfrm>
            <a:off x="237060" y="1178193"/>
            <a:ext cx="11604624" cy="539388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Segoe UI"/>
              <a:ea typeface="Segoe UI" pitchFamily="34" charset="0"/>
              <a:cs typeface="Segoe UI" pitchFamily="34" charset="0"/>
            </a:endParaRPr>
          </a:p>
        </p:txBody>
      </p:sp>
      <p:sp>
        <p:nvSpPr>
          <p:cNvPr id="31" name="Rectangle 30">
            <a:extLst>
              <a:ext uri="{FF2B5EF4-FFF2-40B4-BE49-F238E27FC236}">
                <a16:creationId xmlns:a16="http://schemas.microsoft.com/office/drawing/2014/main" id="{879111DE-B006-4BB2-9BD0-8D5712D8C2A9}"/>
              </a:ext>
            </a:extLst>
          </p:cNvPr>
          <p:cNvSpPr/>
          <p:nvPr userDrawn="1"/>
        </p:nvSpPr>
        <p:spPr bwMode="white">
          <a:xfrm>
            <a:off x="584200" y="1929897"/>
            <a:ext cx="6676335" cy="1210588"/>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3600" b="0" i="0" u="none" strike="noStrike" kern="1200" cap="none" spc="0" normalizeH="0" baseline="0" noProof="0">
                <a:ln w="3175">
                  <a:noFill/>
                </a:ln>
                <a:solidFill>
                  <a:prstClr val="black"/>
                </a:solidFill>
                <a:effectLst/>
                <a:uLnTx/>
                <a:uFillTx/>
                <a:latin typeface="Segoe UI Semibold"/>
                <a:ea typeface="+mn-ea"/>
                <a:cs typeface="Segoe UI" pitchFamily="34" charset="0"/>
              </a:rPr>
              <a:t>Microsoft Identity platform </a:t>
            </a:r>
          </a:p>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3600" b="0" i="0" u="none" strike="noStrike" kern="1200" cap="none" spc="0" normalizeH="0" baseline="0" noProof="0">
                <a:ln w="3175">
                  <a:noFill/>
                </a:ln>
                <a:solidFill>
                  <a:prstClr val="black"/>
                </a:solidFill>
                <a:effectLst/>
                <a:uLnTx/>
                <a:uFillTx/>
                <a:latin typeface="Segoe UI Semibold"/>
                <a:ea typeface="+mn-ea"/>
                <a:cs typeface="Segoe UI" pitchFamily="34" charset="0"/>
              </a:rPr>
              <a:t>Developer training</a:t>
            </a:r>
          </a:p>
        </p:txBody>
      </p:sp>
    </p:spTree>
    <p:extLst>
      <p:ext uri="{BB962C8B-B14F-4D97-AF65-F5344CB8AC3E}">
        <p14:creationId xmlns:p14="http://schemas.microsoft.com/office/powerpoint/2010/main" val="38420597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00F7B6E-608C-4712-A939-BEBE059E295A}"/>
              </a:ext>
            </a:extLst>
          </p:cNvPr>
          <p:cNvGrpSpPr/>
          <p:nvPr userDrawn="1"/>
        </p:nvGrpSpPr>
        <p:grpSpPr bwMode="ltGray">
          <a:xfrm>
            <a:off x="6256117" y="-21839"/>
            <a:ext cx="5932086" cy="6890047"/>
            <a:chOff x="6256117" y="-21839"/>
            <a:chExt cx="5932086" cy="6890047"/>
          </a:xfrm>
        </p:grpSpPr>
        <p:grpSp>
          <p:nvGrpSpPr>
            <p:cNvPr id="56" name="Group 55">
              <a:extLst>
                <a:ext uri="{FF2B5EF4-FFF2-40B4-BE49-F238E27FC236}">
                  <a16:creationId xmlns:a16="http://schemas.microsoft.com/office/drawing/2014/main" id="{6DC5E8A2-8275-4F90-BA55-9B66D81C4A9F}"/>
                </a:ext>
              </a:extLst>
            </p:cNvPr>
            <p:cNvGrpSpPr/>
            <p:nvPr userDrawn="1"/>
          </p:nvGrpSpPr>
          <p:grpSpPr bwMode="ltGray">
            <a:xfrm>
              <a:off x="8507413" y="1457714"/>
              <a:ext cx="3680790" cy="5392441"/>
              <a:chOff x="8507413" y="1457714"/>
              <a:chExt cx="3680790" cy="5392441"/>
            </a:xfrm>
          </p:grpSpPr>
          <p:sp>
            <p:nvSpPr>
              <p:cNvPr id="65" name="Freeform: Shape 64">
                <a:extLst>
                  <a:ext uri="{FF2B5EF4-FFF2-40B4-BE49-F238E27FC236}">
                    <a16:creationId xmlns:a16="http://schemas.microsoft.com/office/drawing/2014/main" id="{6C563208-4732-48A3-81E6-533A2E2DD53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DD0ADC22-C4D5-4BE8-99A8-91566ADDBF5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91C4D457-0F93-4853-AB02-01C200DE6658}"/>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E8D605B0-4DEE-4101-AC83-CD1D15D14DB9}"/>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2EF14ED5-2275-4C01-96DD-1D24FE9FD6EE}"/>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F31E8C76-6A67-4E1C-BCC4-8D2ABCC0212A}"/>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9ABDD9FA-82C7-4E69-9895-354AD0BDD19E}"/>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2A7CD18E-2839-44B2-9BA7-6356529D686A}"/>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0B7E64CE-434E-410A-823C-4872E71DD278}"/>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0D92AA81-D52A-4877-AE2C-AB5B4D374D19}"/>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BE84D11A-0DE4-40A8-BB80-889FF30CCE03}"/>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A80E0B5D-2F12-4C6E-92C5-3765C579ADE8}"/>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765DAB00-242D-4D78-B6BF-F678C14B519F}"/>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D824698C-3D67-4D42-9DE6-531F5A0C7EA3}"/>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699246CD-F05A-4044-B7A4-384A7B272509}"/>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80" name="Freeform: Shape 79">
                <a:extLst>
                  <a:ext uri="{FF2B5EF4-FFF2-40B4-BE49-F238E27FC236}">
                    <a16:creationId xmlns:a16="http://schemas.microsoft.com/office/drawing/2014/main" id="{06930CAB-4305-4191-AD01-9D22AAD264D9}"/>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cxnSp>
            <p:nvCxnSpPr>
              <p:cNvPr id="81" name="Straight Connector 80">
                <a:extLst>
                  <a:ext uri="{FF2B5EF4-FFF2-40B4-BE49-F238E27FC236}">
                    <a16:creationId xmlns:a16="http://schemas.microsoft.com/office/drawing/2014/main" id="{7FBC50E9-9F0E-4D62-9AA6-DC145681D1EA}"/>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57" name="Group 56">
              <a:extLst>
                <a:ext uri="{FF2B5EF4-FFF2-40B4-BE49-F238E27FC236}">
                  <a16:creationId xmlns:a16="http://schemas.microsoft.com/office/drawing/2014/main" id="{09610B7D-2856-472A-B98F-5684402C6C99}"/>
                </a:ext>
              </a:extLst>
            </p:cNvPr>
            <p:cNvGrpSpPr/>
            <p:nvPr userDrawn="1"/>
          </p:nvGrpSpPr>
          <p:grpSpPr bwMode="ltGray">
            <a:xfrm>
              <a:off x="7545167" y="-21839"/>
              <a:ext cx="1192433" cy="1098538"/>
              <a:chOff x="7545167" y="-9139"/>
              <a:chExt cx="1192433" cy="1098538"/>
            </a:xfrm>
          </p:grpSpPr>
          <p:sp>
            <p:nvSpPr>
              <p:cNvPr id="62" name="Freeform: Shape 61">
                <a:extLst>
                  <a:ext uri="{FF2B5EF4-FFF2-40B4-BE49-F238E27FC236}">
                    <a16:creationId xmlns:a16="http://schemas.microsoft.com/office/drawing/2014/main" id="{5173E078-D753-4C8F-98BB-75D0CBE314FE}"/>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EAA82456-62CD-4C42-91A4-3FFD8F19BCBD}"/>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4" name="Freeform: Shape 63">
                <a:extLst>
                  <a:ext uri="{FF2B5EF4-FFF2-40B4-BE49-F238E27FC236}">
                    <a16:creationId xmlns:a16="http://schemas.microsoft.com/office/drawing/2014/main" id="{41ABB687-FC0A-4A48-8466-BF8A1129E230}"/>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58" name="Group 57">
              <a:extLst>
                <a:ext uri="{FF2B5EF4-FFF2-40B4-BE49-F238E27FC236}">
                  <a16:creationId xmlns:a16="http://schemas.microsoft.com/office/drawing/2014/main" id="{8EEA91BF-1A44-4FB0-92F0-23098E7BBFCD}"/>
                </a:ext>
              </a:extLst>
            </p:cNvPr>
            <p:cNvGrpSpPr/>
            <p:nvPr userDrawn="1"/>
          </p:nvGrpSpPr>
          <p:grpSpPr bwMode="ltGray">
            <a:xfrm>
              <a:off x="6256117" y="5896894"/>
              <a:ext cx="1057910" cy="971314"/>
              <a:chOff x="6256117" y="5896894"/>
              <a:chExt cx="1057910" cy="971314"/>
            </a:xfrm>
          </p:grpSpPr>
          <p:sp>
            <p:nvSpPr>
              <p:cNvPr id="59" name="Freeform: Shape 58">
                <a:extLst>
                  <a:ext uri="{FF2B5EF4-FFF2-40B4-BE49-F238E27FC236}">
                    <a16:creationId xmlns:a16="http://schemas.microsoft.com/office/drawing/2014/main" id="{511C6A8E-CEC6-4129-9FB2-A426C6CE84EB}"/>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0" name="Freeform: Shape 59">
                <a:extLst>
                  <a:ext uri="{FF2B5EF4-FFF2-40B4-BE49-F238E27FC236}">
                    <a16:creationId xmlns:a16="http://schemas.microsoft.com/office/drawing/2014/main" id="{205B8F1F-9F8A-42BF-8770-AEABCEC35D18}"/>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1" name="Freeform: Shape 60">
                <a:extLst>
                  <a:ext uri="{FF2B5EF4-FFF2-40B4-BE49-F238E27FC236}">
                    <a16:creationId xmlns:a16="http://schemas.microsoft.com/office/drawing/2014/main" id="{36EE7F2A-0858-47D2-B1D0-D33BCD933AB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sp>
        <p:nvSpPr>
          <p:cNvPr id="5" name="Picture Placeholder 4">
            <a:extLst>
              <a:ext uri="{FF2B5EF4-FFF2-40B4-BE49-F238E27FC236}">
                <a16:creationId xmlns:a16="http://schemas.microsoft.com/office/drawing/2014/main" id="{6DF5D6DE-2629-4577-9B98-7A1666013D0A}"/>
              </a:ext>
            </a:extLst>
          </p:cNvPr>
          <p:cNvSpPr>
            <a:spLocks noGrp="1"/>
          </p:cNvSpPr>
          <p:nvPr>
            <p:ph type="pic" sz="quarter" idx="11" hasCustomPrompt="1"/>
          </p:nvPr>
        </p:nvSpPr>
        <p:spPr bwMode="gray">
          <a:xfrm>
            <a:off x="5076508" y="317230"/>
            <a:ext cx="6881813" cy="6272213"/>
          </a:xfrm>
          <a:blipFill>
            <a:blip r:embed="rId3"/>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p:cNvSpPr>
            <a:spLocks noGrp="1"/>
          </p:cNvSpPr>
          <p:nvPr>
            <p:ph type="title" hasCustomPrompt="1"/>
          </p:nvPr>
        </p:nvSpPr>
        <p:spPr>
          <a:xfrm>
            <a:off x="584201" y="2579648"/>
            <a:ext cx="3768898" cy="553998"/>
          </a:xfrm>
        </p:spPr>
        <p:txBody>
          <a:bodyPr wrap="square" rIns="0" anchor="b">
            <a:spAutoFit/>
          </a:bodyPr>
          <a:lstStyle>
            <a:lvl1pPr>
              <a:lnSpc>
                <a:spcPct val="100000"/>
              </a:lnSpc>
              <a:defRPr sz="3600" b="1" spc="-49" baseline="0">
                <a:solidFill>
                  <a:schemeClr val="tx1"/>
                </a:soli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3769300" cy="307777"/>
          </a:xfrm>
        </p:spPr>
        <p:txBody>
          <a:bodyPr/>
          <a:lstStyle>
            <a:lvl1pPr marL="0" indent="0">
              <a:buNone/>
              <a:defRPr sz="2000">
                <a:solidFill>
                  <a:schemeClr val="tx1"/>
                </a:solidFill>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8326847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39AAC9F-C8B8-422E-93FC-08A064104000}"/>
              </a:ext>
            </a:extLst>
          </p:cNvPr>
          <p:cNvGrpSpPr/>
          <p:nvPr userDrawn="1"/>
        </p:nvGrpSpPr>
        <p:grpSpPr bwMode="ltGray">
          <a:xfrm>
            <a:off x="6256117" y="-21839"/>
            <a:ext cx="5932086" cy="6890047"/>
            <a:chOff x="6256117" y="-21839"/>
            <a:chExt cx="5932086" cy="6890047"/>
          </a:xfrm>
        </p:grpSpPr>
        <p:grpSp>
          <p:nvGrpSpPr>
            <p:cNvPr id="31" name="Group 30">
              <a:extLst>
                <a:ext uri="{FF2B5EF4-FFF2-40B4-BE49-F238E27FC236}">
                  <a16:creationId xmlns:a16="http://schemas.microsoft.com/office/drawing/2014/main" id="{A09379AA-B540-4886-8794-46BA10F3D91B}"/>
                </a:ext>
              </a:extLst>
            </p:cNvPr>
            <p:cNvGrpSpPr/>
            <p:nvPr userDrawn="1"/>
          </p:nvGrpSpPr>
          <p:grpSpPr bwMode="ltGray">
            <a:xfrm>
              <a:off x="8507413" y="1457714"/>
              <a:ext cx="3680790" cy="5392441"/>
              <a:chOff x="8507413" y="1457714"/>
              <a:chExt cx="3680790" cy="5392441"/>
            </a:xfrm>
          </p:grpSpPr>
          <p:sp>
            <p:nvSpPr>
              <p:cNvPr id="64" name="Freeform: Shape 63">
                <a:extLst>
                  <a:ext uri="{FF2B5EF4-FFF2-40B4-BE49-F238E27FC236}">
                    <a16:creationId xmlns:a16="http://schemas.microsoft.com/office/drawing/2014/main" id="{9E5BC201-014B-48F5-BAC0-4FBBACCBF586}"/>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5" name="Freeform: Shape 64">
                <a:extLst>
                  <a:ext uri="{FF2B5EF4-FFF2-40B4-BE49-F238E27FC236}">
                    <a16:creationId xmlns:a16="http://schemas.microsoft.com/office/drawing/2014/main" id="{F72CD027-1ABE-4E4A-BE9E-EF73250F92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6" name="Freeform: Shape 65">
                <a:extLst>
                  <a:ext uri="{FF2B5EF4-FFF2-40B4-BE49-F238E27FC236}">
                    <a16:creationId xmlns:a16="http://schemas.microsoft.com/office/drawing/2014/main" id="{52C85D91-63CC-4FF7-A826-BE886CDB017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7" name="Freeform: Shape 66">
                <a:extLst>
                  <a:ext uri="{FF2B5EF4-FFF2-40B4-BE49-F238E27FC236}">
                    <a16:creationId xmlns:a16="http://schemas.microsoft.com/office/drawing/2014/main" id="{E55C67E6-D930-403F-9550-70EC2A102AB5}"/>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8" name="Freeform: Shape 67">
                <a:extLst>
                  <a:ext uri="{FF2B5EF4-FFF2-40B4-BE49-F238E27FC236}">
                    <a16:creationId xmlns:a16="http://schemas.microsoft.com/office/drawing/2014/main" id="{BDB9C074-A5A6-4082-9FCD-D487FD8013E5}"/>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9" name="Freeform: Shape 68">
                <a:extLst>
                  <a:ext uri="{FF2B5EF4-FFF2-40B4-BE49-F238E27FC236}">
                    <a16:creationId xmlns:a16="http://schemas.microsoft.com/office/drawing/2014/main" id="{4E3D79EB-E5E0-4CA3-A7CE-50069CC73F1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0" name="Freeform: Shape 69">
                <a:extLst>
                  <a:ext uri="{FF2B5EF4-FFF2-40B4-BE49-F238E27FC236}">
                    <a16:creationId xmlns:a16="http://schemas.microsoft.com/office/drawing/2014/main" id="{42F892FB-2465-40CF-A81F-AC989DC09CE4}"/>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1" name="Freeform: Shape 70">
                <a:extLst>
                  <a:ext uri="{FF2B5EF4-FFF2-40B4-BE49-F238E27FC236}">
                    <a16:creationId xmlns:a16="http://schemas.microsoft.com/office/drawing/2014/main" id="{E8BADF38-50C7-4E4B-AA00-660BF4161C96}"/>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2" name="Freeform: Shape 71">
                <a:extLst>
                  <a:ext uri="{FF2B5EF4-FFF2-40B4-BE49-F238E27FC236}">
                    <a16:creationId xmlns:a16="http://schemas.microsoft.com/office/drawing/2014/main" id="{A51B782C-38CF-4C16-8A55-9C1BEA5AF3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3" name="Freeform: Shape 72">
                <a:extLst>
                  <a:ext uri="{FF2B5EF4-FFF2-40B4-BE49-F238E27FC236}">
                    <a16:creationId xmlns:a16="http://schemas.microsoft.com/office/drawing/2014/main" id="{61A234A0-3B09-4E85-880A-C885FBEE2401}"/>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4" name="Freeform: Shape 73">
                <a:extLst>
                  <a:ext uri="{FF2B5EF4-FFF2-40B4-BE49-F238E27FC236}">
                    <a16:creationId xmlns:a16="http://schemas.microsoft.com/office/drawing/2014/main" id="{B6516D46-39CD-420E-9263-03065B10F8F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5" name="Freeform: Shape 74">
                <a:extLst>
                  <a:ext uri="{FF2B5EF4-FFF2-40B4-BE49-F238E27FC236}">
                    <a16:creationId xmlns:a16="http://schemas.microsoft.com/office/drawing/2014/main" id="{6B28F64C-F49A-4F09-A9C2-8502680A64D7}"/>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6" name="Freeform: Shape 75">
                <a:extLst>
                  <a:ext uri="{FF2B5EF4-FFF2-40B4-BE49-F238E27FC236}">
                    <a16:creationId xmlns:a16="http://schemas.microsoft.com/office/drawing/2014/main" id="{3AE00412-2C1C-4CAB-B1D4-B046A4B37C24}"/>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7" name="Freeform: Shape 76">
                <a:extLst>
                  <a:ext uri="{FF2B5EF4-FFF2-40B4-BE49-F238E27FC236}">
                    <a16:creationId xmlns:a16="http://schemas.microsoft.com/office/drawing/2014/main" id="{01030AB7-3DE7-407A-98DE-751351FCBFB5}"/>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8" name="Freeform: Shape 77">
                <a:extLst>
                  <a:ext uri="{FF2B5EF4-FFF2-40B4-BE49-F238E27FC236}">
                    <a16:creationId xmlns:a16="http://schemas.microsoft.com/office/drawing/2014/main" id="{0074BD83-98DD-4084-9D1E-CDACFD005AFF}"/>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79" name="Freeform: Shape 78">
                <a:extLst>
                  <a:ext uri="{FF2B5EF4-FFF2-40B4-BE49-F238E27FC236}">
                    <a16:creationId xmlns:a16="http://schemas.microsoft.com/office/drawing/2014/main" id="{47C85498-5D07-457D-BA73-99E2EB50130B}"/>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cxnSp>
            <p:nvCxnSpPr>
              <p:cNvPr id="80" name="Straight Connector 79">
                <a:extLst>
                  <a:ext uri="{FF2B5EF4-FFF2-40B4-BE49-F238E27FC236}">
                    <a16:creationId xmlns:a16="http://schemas.microsoft.com/office/drawing/2014/main" id="{3DF2CE11-90A6-43A8-B2DC-45295F10CB64}"/>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2" name="Group 31">
              <a:extLst>
                <a:ext uri="{FF2B5EF4-FFF2-40B4-BE49-F238E27FC236}">
                  <a16:creationId xmlns:a16="http://schemas.microsoft.com/office/drawing/2014/main" id="{F65F154A-ABA1-4F9A-97F8-C50108DD1A97}"/>
                </a:ext>
              </a:extLst>
            </p:cNvPr>
            <p:cNvGrpSpPr/>
            <p:nvPr userDrawn="1"/>
          </p:nvGrpSpPr>
          <p:grpSpPr bwMode="ltGray">
            <a:xfrm>
              <a:off x="7545167" y="-21839"/>
              <a:ext cx="1192433" cy="1098538"/>
              <a:chOff x="7545167" y="-9139"/>
              <a:chExt cx="1192433" cy="1098538"/>
            </a:xfrm>
          </p:grpSpPr>
          <p:sp>
            <p:nvSpPr>
              <p:cNvPr id="61" name="Freeform: Shape 60">
                <a:extLst>
                  <a:ext uri="{FF2B5EF4-FFF2-40B4-BE49-F238E27FC236}">
                    <a16:creationId xmlns:a16="http://schemas.microsoft.com/office/drawing/2014/main" id="{54AC8DFE-7BB0-4D98-AA21-405DB4B06225}"/>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2" name="Freeform: Shape 61">
                <a:extLst>
                  <a:ext uri="{FF2B5EF4-FFF2-40B4-BE49-F238E27FC236}">
                    <a16:creationId xmlns:a16="http://schemas.microsoft.com/office/drawing/2014/main" id="{F39938CF-5CFF-4707-BBDD-DD19FA0A50F1}"/>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3" name="Freeform: Shape 62">
                <a:extLst>
                  <a:ext uri="{FF2B5EF4-FFF2-40B4-BE49-F238E27FC236}">
                    <a16:creationId xmlns:a16="http://schemas.microsoft.com/office/drawing/2014/main" id="{73332E5E-0308-4370-A841-A20570A69BDF}"/>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nvGrpSpPr>
            <p:cNvPr id="33" name="Group 32">
              <a:extLst>
                <a:ext uri="{FF2B5EF4-FFF2-40B4-BE49-F238E27FC236}">
                  <a16:creationId xmlns:a16="http://schemas.microsoft.com/office/drawing/2014/main" id="{9E46D602-7D42-411E-8BA6-6F74E13FE605}"/>
                </a:ext>
              </a:extLst>
            </p:cNvPr>
            <p:cNvGrpSpPr/>
            <p:nvPr userDrawn="1"/>
          </p:nvGrpSpPr>
          <p:grpSpPr bwMode="ltGray">
            <a:xfrm>
              <a:off x="6256117" y="5896894"/>
              <a:ext cx="1057910" cy="971314"/>
              <a:chOff x="6256117" y="5896894"/>
              <a:chExt cx="1057910" cy="971314"/>
            </a:xfrm>
          </p:grpSpPr>
          <p:sp>
            <p:nvSpPr>
              <p:cNvPr id="34" name="Freeform: Shape 33">
                <a:extLst>
                  <a:ext uri="{FF2B5EF4-FFF2-40B4-BE49-F238E27FC236}">
                    <a16:creationId xmlns:a16="http://schemas.microsoft.com/office/drawing/2014/main" id="{53F344C1-9929-4E86-BB1A-05E12D1570DF}"/>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35" name="Freeform: Shape 34">
                <a:extLst>
                  <a:ext uri="{FF2B5EF4-FFF2-40B4-BE49-F238E27FC236}">
                    <a16:creationId xmlns:a16="http://schemas.microsoft.com/office/drawing/2014/main" id="{B6933AFD-19AA-49B8-BCF7-2D0EAA89273D}"/>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36" name="Freeform: Shape 35">
                <a:extLst>
                  <a:ext uri="{FF2B5EF4-FFF2-40B4-BE49-F238E27FC236}">
                    <a16:creationId xmlns:a16="http://schemas.microsoft.com/office/drawing/2014/main" id="{9FB75AC2-D122-402F-B448-B0118576BB4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grpSp>
      </p:grpSp>
      <p:sp>
        <p:nvSpPr>
          <p:cNvPr id="2" name="Title 1"/>
          <p:cNvSpPr>
            <a:spLocks noGrp="1"/>
          </p:cNvSpPr>
          <p:nvPr>
            <p:ph type="title" hasCustomPrompt="1"/>
          </p:nvPr>
        </p:nvSpPr>
        <p:spPr>
          <a:xfrm>
            <a:off x="584200" y="2981637"/>
            <a:ext cx="3769475" cy="861774"/>
          </a:xfrm>
        </p:spPr>
        <p:txBody>
          <a:bodyPr wrap="square" anchor="t">
            <a:spAutoFit/>
          </a:bodyPr>
          <a:lstStyle>
            <a:lvl1pPr>
              <a:lnSpc>
                <a:spcPct val="100000"/>
              </a:lnSpc>
              <a:defRPr sz="2800" b="0" spc="0" baseline="0">
                <a:solidFill>
                  <a:schemeClr val="tx1"/>
                </a:soli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60" name="Picture Placeholder 4">
            <a:extLst>
              <a:ext uri="{FF2B5EF4-FFF2-40B4-BE49-F238E27FC236}">
                <a16:creationId xmlns:a16="http://schemas.microsoft.com/office/drawing/2014/main" id="{D9BE8EAA-F7ED-46CD-A31F-E4299C08F5AD}"/>
              </a:ext>
            </a:extLst>
          </p:cNvPr>
          <p:cNvSpPr>
            <a:spLocks noGrp="1"/>
          </p:cNvSpPr>
          <p:nvPr>
            <p:ph type="pic" sz="quarter" idx="11" hasCustomPrompt="1"/>
          </p:nvPr>
        </p:nvSpPr>
        <p:spPr bwMode="gray">
          <a:xfrm>
            <a:off x="5142836" y="201153"/>
            <a:ext cx="6881813" cy="6272213"/>
          </a:xfrm>
          <a:blipFill>
            <a:blip r:embed="rId3"/>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chemeClr val="tx1"/>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69794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4708154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3891201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895880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016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579962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prstClr val="black"/>
                    </a:gs>
                    <a:gs pos="100000">
                      <a:prstClr val="black"/>
                    </a:gs>
                  </a:gsLst>
                  <a:lin ang="5400000" scaled="0"/>
                </a:gradFill>
                <a:effectLst/>
                <a:uLnTx/>
                <a:uFillTx/>
                <a:latin typeface="Segoe UI"/>
                <a:ea typeface="+mn-ea"/>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41309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269F-3CCD-43E8-84BF-182EE4A5F9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8DB78B-8544-4098-B4CD-F265E99B6E3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0859CF-7D2E-4763-B1C4-676B9EB354CF}"/>
              </a:ext>
            </a:extLst>
          </p:cNvPr>
          <p:cNvSpPr>
            <a:spLocks noGrp="1"/>
          </p:cNvSpPr>
          <p:nvPr>
            <p:ph type="dt" sz="half"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fld id="{5BBBFC60-810B-4542-97B2-C9FF55404F33}" type="datetimeFigureOut">
              <a:rPr kumimoji="0" lang="en-US" sz="1765" b="0" i="0" u="none" strike="noStrike" kern="1200" cap="none" spc="0" normalizeH="0" baseline="0" noProof="0" smtClean="0">
                <a:ln>
                  <a:noFill/>
                </a:ln>
                <a:solidFill>
                  <a:prstClr val="black"/>
                </a:solidFill>
                <a:effectLst/>
                <a:uLnTx/>
                <a:uFillTx/>
                <a:latin typeface="Segoe UI"/>
                <a:ea typeface="+mn-ea"/>
                <a:cs typeface="+mn-cs"/>
              </a:rPr>
              <a:pPr marL="0" marR="0" lvl="0" indent="0" algn="l" defTabSz="914367" rtl="0" eaLnBrk="1" fontAlgn="auto" latinLnBrk="0" hangingPunct="1">
                <a:lnSpc>
                  <a:spcPct val="100000"/>
                </a:lnSpc>
                <a:spcBef>
                  <a:spcPts val="0"/>
                </a:spcBef>
                <a:spcAft>
                  <a:spcPts val="0"/>
                </a:spcAft>
                <a:buClrTx/>
                <a:buSzTx/>
                <a:buFontTx/>
                <a:buNone/>
                <a:tabLst/>
                <a:defRPr/>
              </a:pPr>
              <a:t>12/9/2022</a:t>
            </a:fld>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5" name="Footer Placeholder 4">
            <a:extLst>
              <a:ext uri="{FF2B5EF4-FFF2-40B4-BE49-F238E27FC236}">
                <a16:creationId xmlns:a16="http://schemas.microsoft.com/office/drawing/2014/main" id="{ECB681C4-5600-491B-BF4F-E5B81A9CC8B4}"/>
              </a:ext>
            </a:extLst>
          </p:cNvPr>
          <p:cNvSpPr>
            <a:spLocks noGrp="1"/>
          </p:cNvSpPr>
          <p:nvPr>
            <p:ph type="ftr" sz="quarter" idx="11"/>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
        <p:nvSpPr>
          <p:cNvPr id="6" name="Slide Number Placeholder 5">
            <a:extLst>
              <a:ext uri="{FF2B5EF4-FFF2-40B4-BE49-F238E27FC236}">
                <a16:creationId xmlns:a16="http://schemas.microsoft.com/office/drawing/2014/main" id="{6BD93A1A-6F60-435C-8470-2CA6022EAB7D}"/>
              </a:ext>
            </a:extLst>
          </p:cNvPr>
          <p:cNvSpPr>
            <a:spLocks noGrp="1"/>
          </p:cNvSpPr>
          <p:nvPr>
            <p:ph type="sldNum" sz="quarter" idx="12"/>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fld id="{804555D8-98CA-4485-9AD6-4E517E653D41}" type="slidenum">
              <a:rPr kumimoji="0" lang="en-US" sz="1765" b="0" i="0" u="none" strike="noStrike" kern="1200" cap="none" spc="0" normalizeH="0" baseline="0" noProof="0" smtClean="0">
                <a:ln>
                  <a:noFill/>
                </a:ln>
                <a:solidFill>
                  <a:prstClr val="black"/>
                </a:solidFill>
                <a:effectLst/>
                <a:uLnTx/>
                <a:uFillTx/>
                <a:latin typeface="Segoe UI"/>
                <a:ea typeface="+mn-ea"/>
                <a:cs typeface="+mn-cs"/>
              </a:rPr>
              <a:pPr marL="0" marR="0" lvl="0" indent="0" algn="l" defTabSz="914367" rtl="0" eaLnBrk="1" fontAlgn="auto" latinLnBrk="0" hangingPunct="1">
                <a:lnSpc>
                  <a:spcPct val="100000"/>
                </a:lnSpc>
                <a:spcBef>
                  <a:spcPts val="0"/>
                </a:spcBef>
                <a:spcAft>
                  <a:spcPts val="0"/>
                </a:spcAft>
                <a:buClrTx/>
                <a:buSzTx/>
                <a:buFontTx/>
                <a:buNone/>
                <a:tabLst/>
                <a:defRPr/>
              </a:pPr>
              <a:t>‹#›</a:t>
            </a:fld>
            <a:endParaRPr kumimoji="0" lang="en-US" sz="1765" b="0" i="0" u="none" strike="noStrike" kern="1200" cap="none" spc="0" normalizeH="0" baseline="0" noProof="0">
              <a:ln>
                <a:noFill/>
              </a:ln>
              <a:solidFill>
                <a:prstClr val="black"/>
              </a:solidFill>
              <a:effectLst/>
              <a:uLnTx/>
              <a:uFillTx/>
              <a:latin typeface="Segoe UI"/>
              <a:ea typeface="+mn-ea"/>
              <a:cs typeface="+mn-cs"/>
            </a:endParaRPr>
          </a:p>
        </p:txBody>
      </p:sp>
    </p:spTree>
    <p:extLst>
      <p:ext uri="{BB962C8B-B14F-4D97-AF65-F5344CB8AC3E}">
        <p14:creationId xmlns:p14="http://schemas.microsoft.com/office/powerpoint/2010/main" val="326199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
        <p:nvSpPr>
          <p:cNvPr id="4" name="Text Placeholder 3"/>
          <p:cNvSpPr>
            <a:spLocks noGrp="1"/>
          </p:cNvSpPr>
          <p:nvPr>
            <p:ph type="body" sz="quarter" idx="10" hasCustomPrompt="1"/>
          </p:nvPr>
        </p:nvSpPr>
        <p:spPr>
          <a:xfrm>
            <a:off x="455995" y="1882332"/>
            <a:ext cx="11306469" cy="287771"/>
          </a:xfrm>
        </p:spPr>
        <p:txBody>
          <a:bodyPr wrap="square" lIns="0" tIns="0" rIns="0" bIns="0">
            <a:spAutoFit/>
          </a:bodyPr>
          <a:lstStyle>
            <a:lvl1pPr marL="0" indent="0">
              <a:lnSpc>
                <a:spcPts val="2353"/>
              </a:lnSpc>
              <a:buNone/>
              <a:defRPr sz="1961" b="0" i="0">
                <a:solidFill>
                  <a:schemeClr val="tx1"/>
                </a:solidFill>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Large: subhead Segoe UI Regular 20/24</a:t>
            </a:r>
          </a:p>
        </p:txBody>
      </p:sp>
      <p:sp>
        <p:nvSpPr>
          <p:cNvPr id="5" name="Text Placeholder 4"/>
          <p:cNvSpPr>
            <a:spLocks noGrp="1"/>
          </p:cNvSpPr>
          <p:nvPr>
            <p:ph type="body" sz="quarter" idx="11" hasCustomPrompt="1"/>
          </p:nvPr>
        </p:nvSpPr>
        <p:spPr>
          <a:xfrm>
            <a:off x="455995" y="3151388"/>
            <a:ext cx="11306469" cy="452654"/>
          </a:xfrm>
        </p:spPr>
        <p:txBody>
          <a:bodyPr lIns="0" tIns="0" rIns="0" bIns="0"/>
          <a:lstStyle>
            <a:lvl1pPr marL="0" indent="0">
              <a:lnSpc>
                <a:spcPts val="1765"/>
              </a:lnSpc>
              <a:spcBef>
                <a:spcPts val="0"/>
              </a:spcBef>
              <a:buNone/>
              <a:defRPr sz="1372" b="1">
                <a:solidFill>
                  <a:schemeClr val="tx1"/>
                </a:solidFill>
                <a:latin typeface="+mn-lt"/>
              </a:defRPr>
            </a:lvl1pPr>
            <a:lvl2pPr marL="0" indent="0">
              <a:lnSpc>
                <a:spcPts val="1765"/>
              </a:lnSpc>
              <a:spcBef>
                <a:spcPts val="0"/>
              </a:spcBef>
              <a:buNone/>
              <a:defRPr sz="1372">
                <a:solidFill>
                  <a:schemeClr val="tx1"/>
                </a:solidFill>
              </a:defRPr>
            </a:lvl2pPr>
            <a:lvl3pPr marL="448193" indent="0">
              <a:buNone/>
              <a:defRPr/>
            </a:lvl3pPr>
            <a:lvl4pPr marL="672290" indent="0">
              <a:buNone/>
              <a:defRPr/>
            </a:lvl4pPr>
            <a:lvl5pPr marL="896386" indent="0">
              <a:buNone/>
              <a:defRPr/>
            </a:lvl5pPr>
          </a:lstStyle>
          <a:p>
            <a:pPr lvl="0"/>
            <a:r>
              <a:rPr lang="en-US"/>
              <a:t>Medium: paragraph title Segoe UI bold 14/18</a:t>
            </a:r>
          </a:p>
          <a:p>
            <a:pPr lvl="1"/>
            <a:r>
              <a:rPr lang="en-US"/>
              <a:t>Body copy Segoe UI Regular 14/18</a:t>
            </a:r>
          </a:p>
        </p:txBody>
      </p:sp>
      <p:sp>
        <p:nvSpPr>
          <p:cNvPr id="7" name="Text Placeholder 6"/>
          <p:cNvSpPr>
            <a:spLocks noGrp="1"/>
          </p:cNvSpPr>
          <p:nvPr>
            <p:ph type="body" sz="quarter" idx="12" hasCustomPrompt="1"/>
          </p:nvPr>
        </p:nvSpPr>
        <p:spPr>
          <a:xfrm>
            <a:off x="455995" y="4390304"/>
            <a:ext cx="11306469" cy="301770"/>
          </a:xfrm>
        </p:spPr>
        <p:txBody>
          <a:bodyPr lIns="0" tIns="0" rIns="0" bIns="0"/>
          <a:lstStyle>
            <a:lvl1pPr marL="0" indent="0">
              <a:lnSpc>
                <a:spcPts val="1176"/>
              </a:lnSpc>
              <a:spcBef>
                <a:spcPts val="0"/>
              </a:spcBef>
              <a:buNone/>
              <a:defRPr sz="980">
                <a:solidFill>
                  <a:schemeClr val="tx1"/>
                </a:solidFill>
              </a:defRPr>
            </a:lvl1pPr>
            <a:lvl2pPr marL="0" indent="0">
              <a:lnSpc>
                <a:spcPts val="1176"/>
              </a:lnSpc>
              <a:spcBef>
                <a:spcPts val="0"/>
              </a:spcBef>
              <a:buNone/>
              <a:defRPr sz="980">
                <a:solidFill>
                  <a:schemeClr val="tx1"/>
                </a:solidFill>
              </a:defRPr>
            </a:lvl2pPr>
            <a:lvl3pPr marL="448193" indent="0">
              <a:buNone/>
              <a:defRPr/>
            </a:lvl3pPr>
            <a:lvl4pPr marL="672290" indent="0">
              <a:buNone/>
              <a:defRPr/>
            </a:lvl4pPr>
            <a:lvl5pPr marL="896386" indent="0">
              <a:buNone/>
              <a:defRPr/>
            </a:lvl5pPr>
          </a:lstStyle>
          <a:p>
            <a:pPr lvl="0"/>
            <a:r>
              <a:rPr lang="en-US"/>
              <a:t>Small: caption title Segoe </a:t>
            </a:r>
            <a:r>
              <a:rPr lang="en-US" err="1"/>
              <a:t>Semibold</a:t>
            </a:r>
            <a:r>
              <a:rPr lang="en-US"/>
              <a:t> 10/12</a:t>
            </a:r>
          </a:p>
          <a:p>
            <a:pPr lvl="1"/>
            <a:r>
              <a:rPr lang="en-US"/>
              <a:t>Caption Segoe Regular 10/12</a:t>
            </a:r>
          </a:p>
        </p:txBody>
      </p:sp>
    </p:spTree>
    <p:extLst>
      <p:ext uri="{BB962C8B-B14F-4D97-AF65-F5344CB8AC3E}">
        <p14:creationId xmlns:p14="http://schemas.microsoft.com/office/powerpoint/2010/main" val="97192992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
    <p:bg>
      <p:bgPr>
        <a:solidFill>
          <a:schemeClr val="bg1"/>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solidFill>
                  <a:schemeClr val="tx1"/>
                </a:solidFill>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553998"/>
          </a:xfrm>
          <a:solidFill>
            <a:schemeClr val="bg1">
              <a:alpha val="75000"/>
            </a:schemeClr>
          </a:solidFill>
        </p:spPr>
        <p:txBody>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solidFill>
                  <a:schemeClr val="tx1"/>
                </a:solidFill>
                <a:latin typeface="+mj-lt"/>
                <a:ea typeface="+mn-ea"/>
                <a:cs typeface="Segoe UI Semilight" panose="020B0402040204020203" pitchFamily="34" charset="0"/>
              </a:defRPr>
            </a:lvl1pPr>
          </a:lstStyle>
          <a:p>
            <a:pPr lvl="0"/>
            <a:r>
              <a:rPr lang="en-US">
                <a:latin typeface="+mj-lt"/>
              </a:rPr>
              <a:t>Microsoft Identity Developer training</a:t>
            </a:r>
            <a:endParaRPr lang="en-US"/>
          </a:p>
        </p:txBody>
      </p:sp>
    </p:spTree>
    <p:extLst>
      <p:ext uri="{BB962C8B-B14F-4D97-AF65-F5344CB8AC3E}">
        <p14:creationId xmlns:p14="http://schemas.microsoft.com/office/powerpoint/2010/main" val="32972431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2B2A1-9FA3-48F4-AC1E-DC43EB001C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F816ABF-470C-4FDA-B059-71C9153104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6BC7C9-8C89-4B4F-AF69-BA4C47BF1C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817F676-B63F-4178-8601-34827FB928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25AF42-F900-4D59-8433-AF8AF99A48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B0ECC1-3446-45F7-A69F-14C989CFBE88}"/>
              </a:ext>
            </a:extLst>
          </p:cNvPr>
          <p:cNvSpPr>
            <a:spLocks noGrp="1"/>
          </p:cNvSpPr>
          <p:nvPr>
            <p:ph type="dt" sz="half" idx="10"/>
          </p:nvPr>
        </p:nvSpPr>
        <p:spPr/>
        <p:txBody>
          <a:bodyPr/>
          <a:lstStyle/>
          <a:p>
            <a:fld id="{E4FC8D36-9310-41A8-B06E-D19F4FB31E40}" type="datetimeFigureOut">
              <a:rPr lang="en-US" smtClean="0"/>
              <a:t>12/9/2022</a:t>
            </a:fld>
            <a:endParaRPr lang="en-US"/>
          </a:p>
        </p:txBody>
      </p:sp>
      <p:sp>
        <p:nvSpPr>
          <p:cNvPr id="8" name="Footer Placeholder 7">
            <a:extLst>
              <a:ext uri="{FF2B5EF4-FFF2-40B4-BE49-F238E27FC236}">
                <a16:creationId xmlns:a16="http://schemas.microsoft.com/office/drawing/2014/main" id="{1346CA10-F3BD-40EC-8466-2CD1FC669C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334A30-C400-407E-9DE1-71C1198B266C}"/>
              </a:ext>
            </a:extLst>
          </p:cNvPr>
          <p:cNvSpPr>
            <a:spLocks noGrp="1"/>
          </p:cNvSpPr>
          <p:nvPr>
            <p:ph type="sldNum" sz="quarter" idx="12"/>
          </p:nvPr>
        </p:nvSpPr>
        <p:spPr/>
        <p:txBody>
          <a:bodyPr/>
          <a:lstStyle/>
          <a:p>
            <a:fld id="{0F62F836-5383-4E9E-86E5-DFF432F19D13}" type="slidenum">
              <a:rPr lang="en-US" smtClean="0"/>
              <a:t>‹#›</a:t>
            </a:fld>
            <a:endParaRPr lang="en-US"/>
          </a:p>
        </p:txBody>
      </p:sp>
    </p:spTree>
    <p:extLst>
      <p:ext uri="{BB962C8B-B14F-4D97-AF65-F5344CB8AC3E}">
        <p14:creationId xmlns:p14="http://schemas.microsoft.com/office/powerpoint/2010/main" val="28218154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540505267"/>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91AB-F383-4237-A071-AD1C6E9246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6636DA-4FDE-4B32-8CCE-37EFA3E757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F87932-8FF0-4DF1-A776-9A3CE37618A7}"/>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5F38FAB8-C9F1-4DBB-B355-D8DEE37065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490E3-D8E8-4766-9104-14009BF5636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284757608"/>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BC967-18DB-4664-9B4D-06177FB946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DF7174-64B4-4D8F-BF44-3DD1F66CAD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CD83D3-86C4-482F-A2DC-B4C55DBF3F7A}"/>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DCF05BE2-6C23-4CB4-A63E-457E635BF2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97965-24FE-4C07-BE16-69AE439950EF}"/>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7572376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394D-04EF-440C-B08B-114464B315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EBE3F6-F021-4D6B-8B0D-EF74D7461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96233C-6806-4593-91C0-CF4ECD84A601}"/>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963A761E-2D3A-4397-A82C-2F3B981DE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297E71-B59F-4260-B01B-2B7CEB0896B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898531490"/>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4DFCB-DD40-4637-9CAB-2BAF24231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94065F-4B44-4622-98EE-166F936489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AF1249-B890-4466-9E24-84A2490700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0FA9B4-D282-452F-B78A-FF5873ACF45A}"/>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6" name="Footer Placeholder 5">
            <a:extLst>
              <a:ext uri="{FF2B5EF4-FFF2-40B4-BE49-F238E27FC236}">
                <a16:creationId xmlns:a16="http://schemas.microsoft.com/office/drawing/2014/main" id="{6E9B0F13-A139-4B66-9544-16480800F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8791D0-EC30-4D8C-8764-475D8DB34F1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2872863648"/>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3AA7D-15D2-4D5F-B1C4-501073416D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E80A0E-25B9-4E8E-8B0D-201E1C5640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89B111-0CA0-47CD-9F0B-DBCBA3AE3C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0E02D-3176-4B85-ACB6-721F268274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7D9317-BBE1-4F36-82FE-E348F6F18A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37DDCB-69F8-49FA-A111-C8AB271389E7}"/>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8" name="Footer Placeholder 7">
            <a:extLst>
              <a:ext uri="{FF2B5EF4-FFF2-40B4-BE49-F238E27FC236}">
                <a16:creationId xmlns:a16="http://schemas.microsoft.com/office/drawing/2014/main" id="{4A18B0CD-1F68-412E-9232-F267114CA7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9B21FC-12CC-472D-BC38-EF413158CC5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4141762774"/>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51AB-8384-4E67-914C-B39484AD23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909660-3861-4545-BF68-9ED039B5D0F0}"/>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4" name="Footer Placeholder 3">
            <a:extLst>
              <a:ext uri="{FF2B5EF4-FFF2-40B4-BE49-F238E27FC236}">
                <a16:creationId xmlns:a16="http://schemas.microsoft.com/office/drawing/2014/main" id="{FDDD5392-AC3A-4EAF-ADE6-B6CF4B50AC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679880-BF48-4F4D-B8B3-4E99FC415FF9}"/>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31984000"/>
      </p:ext>
    </p:extLst>
  </p:cSld>
  <p:clrMapOvr>
    <a:masterClrMapping/>
  </p:clrMapOvr>
  <p:transition>
    <p:fade/>
  </p:transition>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F98E25-CF37-4F73-9E22-210238167867}"/>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3" name="Footer Placeholder 2">
            <a:extLst>
              <a:ext uri="{FF2B5EF4-FFF2-40B4-BE49-F238E27FC236}">
                <a16:creationId xmlns:a16="http://schemas.microsoft.com/office/drawing/2014/main" id="{89D7A0E1-38AB-4FDA-8EC1-2D7617909C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A8E424-5A91-4557-9ADF-4A9422A0690D}"/>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359506644"/>
      </p:ext>
    </p:extLst>
  </p:cSld>
  <p:clrMapOvr>
    <a:masterClrMapping/>
  </p:clrMapOvr>
  <p:transition>
    <p:fade/>
  </p:transition>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BB935-0427-44CC-A384-333EAD8317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B9DCF6-55CF-43EE-B135-BFC4B4D403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37538E-A112-4E8F-A445-1A06B0C353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30D413-9505-4ED8-BFF1-5141BE9EE3C4}"/>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6" name="Footer Placeholder 5">
            <a:extLst>
              <a:ext uri="{FF2B5EF4-FFF2-40B4-BE49-F238E27FC236}">
                <a16:creationId xmlns:a16="http://schemas.microsoft.com/office/drawing/2014/main" id="{F60815B0-4528-4FA2-8472-8F19C0F165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9FCEF-4406-4552-BFE4-6DA3761357F2}"/>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14700425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1612749"/>
          </a:xfrm>
        </p:spPr>
        <p:txBody>
          <a:bodyPr wrap="square">
            <a:spAutoFit/>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494243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CE22C-69D4-49EC-8858-787B3C67B0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6A4341-3C0B-4025-AE17-8F0F8FABF5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F5FF01-E0B6-419C-ABCC-70844E4EA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501218-FFD7-4F25-B220-F5DE5F70693C}"/>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6" name="Footer Placeholder 5">
            <a:extLst>
              <a:ext uri="{FF2B5EF4-FFF2-40B4-BE49-F238E27FC236}">
                <a16:creationId xmlns:a16="http://schemas.microsoft.com/office/drawing/2014/main" id="{9687CBFB-34A6-49D8-A1D2-45DF38876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2726A4-D33A-486A-B120-648AF3D8BA76}"/>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912956807"/>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B8678-553E-4A5B-8CFE-5DB358BDF3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3AF303-1F73-4575-83E6-561589F163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6EC56-7DCF-400D-A871-C26291EB10AD}"/>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17FFAC5B-7C77-4F8C-ADB0-8D208A2EB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2F48AF-AB8F-4DD2-BC77-7E2F42AD3B87}"/>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178021402"/>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0ED820-BFE6-41B5-8064-984037A999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A27FEA-5359-474A-B4F8-FF510DD748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4DD33D-563C-4B8C-B8C1-625FF5C5B85D}"/>
              </a:ext>
            </a:extLst>
          </p:cNvPr>
          <p:cNvSpPr>
            <a:spLocks noGrp="1"/>
          </p:cNvSpPr>
          <p:nvPr>
            <p:ph type="dt" sz="half" idx="10"/>
          </p:nvPr>
        </p:nvSpPr>
        <p:spPr/>
        <p:txBody>
          <a:body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40471877-89FD-46BE-832F-C5660A556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E675F-CC4D-48CF-90C8-53829EE08B8C}"/>
              </a:ext>
            </a:extLst>
          </p:cNvPr>
          <p:cNvSpPr>
            <a:spLocks noGrp="1"/>
          </p:cNvSpPr>
          <p:nvPr>
            <p:ph type="sldNum" sz="quarter" idx="12"/>
          </p:nvPr>
        </p:nvSpPr>
        <p:spPr/>
        <p:txBody>
          <a:bodyPr/>
          <a:lstStyle/>
          <a:p>
            <a:fld id="{EE1939C1-24D7-49E9-A58A-7960365209F5}" type="slidenum">
              <a:rPr lang="en-US" smtClean="0"/>
              <a:t>‹#›</a:t>
            </a:fld>
            <a:endParaRPr lang="en-US"/>
          </a:p>
        </p:txBody>
      </p:sp>
    </p:spTree>
    <p:extLst>
      <p:ext uri="{BB962C8B-B14F-4D97-AF65-F5344CB8AC3E}">
        <p14:creationId xmlns:p14="http://schemas.microsoft.com/office/powerpoint/2010/main" val="3778643807"/>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Slide">
    <p:bg>
      <p:bgPr>
        <a:solidFill>
          <a:schemeClr val="bg1"/>
        </a:solidFill>
        <a:effectLst/>
      </p:bgPr>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solidFill>
                  <a:schemeClr val="tx1"/>
                </a:solidFill>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553998"/>
          </a:xfrm>
          <a:solidFill>
            <a:schemeClr val="bg1">
              <a:alpha val="75000"/>
            </a:schemeClr>
          </a:solidFill>
        </p:spPr>
        <p:txBody>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solidFill>
                  <a:schemeClr val="tx1"/>
                </a:solidFill>
                <a:latin typeface="+mj-lt"/>
                <a:ea typeface="+mn-ea"/>
                <a:cs typeface="Segoe UI Semilight" panose="020B0402040204020203" pitchFamily="34" charset="0"/>
              </a:defRPr>
            </a:lvl1pPr>
          </a:lstStyle>
          <a:p>
            <a:pPr lvl="0"/>
            <a:r>
              <a:rPr lang="en-US">
                <a:latin typeface="+mj-lt"/>
              </a:rPr>
              <a:t>Microsoft Identity Developer training</a:t>
            </a:r>
            <a:endParaRPr lang="en-US"/>
          </a:p>
        </p:txBody>
      </p:sp>
    </p:spTree>
    <p:extLst>
      <p:ext uri="{BB962C8B-B14F-4D97-AF65-F5344CB8AC3E}">
        <p14:creationId xmlns:p14="http://schemas.microsoft.com/office/powerpoint/2010/main" val="24965790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26391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A0B598-ABC4-42E7-B197-3579B7FAC773}"/>
              </a:ext>
            </a:extLst>
          </p:cNvPr>
          <p:cNvPicPr>
            <a:picLocks noChangeAspect="1"/>
          </p:cNvPicPr>
          <p:nvPr userDrawn="1"/>
        </p:nvPicPr>
        <p:blipFill>
          <a:blip r:embed="rId2"/>
          <a:srcRect/>
          <a:stretch/>
        </p:blipFill>
        <p:spPr>
          <a:xfrm>
            <a:off x="13649" y="3421457"/>
            <a:ext cx="12164702" cy="3139277"/>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274" name="Rectangle 273">
            <a:extLst>
              <a:ext uri="{FF2B5EF4-FFF2-40B4-BE49-F238E27FC236}">
                <a16:creationId xmlns:a16="http://schemas.microsoft.com/office/drawing/2014/main" id="{A7E1D5CA-4E85-4D33-85BF-CA6C8A80B7C4}"/>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bg1"/>
                    </a:gs>
                    <a:gs pos="57000">
                      <a:schemeClr val="bg1"/>
                    </a:gs>
                  </a:gsLst>
                  <a:lin ang="5400000" scaled="0"/>
                </a:gradFill>
                <a:effectLst/>
                <a:latin typeface="Segoe UI VSS (Regular)"/>
              </a:rPr>
              <a:t>Microsoft Confidential. Shared under NDA.</a:t>
            </a:r>
            <a:endParaRPr lang="en-US" sz="1100" dirty="0">
              <a:gradFill>
                <a:gsLst>
                  <a:gs pos="62564">
                    <a:schemeClr val="bg1"/>
                  </a:gs>
                  <a:gs pos="57000">
                    <a:schemeClr val="bg1"/>
                  </a:gs>
                </a:gsLst>
                <a:lin ang="5400000" scaled="0"/>
              </a:gradFill>
            </a:endParaRPr>
          </a:p>
        </p:txBody>
      </p:sp>
      <p:sp>
        <p:nvSpPr>
          <p:cNvPr id="276" name="Rectangle 275">
            <a:extLst>
              <a:ext uri="{FF2B5EF4-FFF2-40B4-BE49-F238E27FC236}">
                <a16:creationId xmlns:a16="http://schemas.microsoft.com/office/drawing/2014/main" id="{EEA11BCA-F1B6-4B08-BE49-A8159ED6F489}"/>
              </a:ext>
            </a:extLst>
          </p:cNvPr>
          <p:cNvSpPr/>
          <p:nvPr userDrawn="1"/>
        </p:nvSpPr>
        <p:spPr bwMode="auto">
          <a:xfrm>
            <a:off x="0" y="6554271"/>
            <a:ext cx="12192000" cy="30372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7155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2273A8C-3AA3-4FD2-8AEB-0A4915F4A26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3222984"/>
            <a:ext cx="12192000" cy="3136993"/>
          </a:xfrm>
          <a:prstGeom prst="rect">
            <a:avLst/>
          </a:prstGeom>
        </p:spPr>
      </p:pic>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716290"/>
            <a:ext cx="9144000" cy="553998"/>
          </a:xfrm>
          <a:noFill/>
        </p:spPr>
        <p:txBody>
          <a:bodyPr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dirty="0"/>
              <a:t>Presentation title</a:t>
            </a:r>
          </a:p>
        </p:txBody>
      </p:sp>
      <p:sp>
        <p:nvSpPr>
          <p:cNvPr id="5" name="Text Placeholder 4"/>
          <p:cNvSpPr>
            <a:spLocks noGrp="1"/>
          </p:cNvSpPr>
          <p:nvPr>
            <p:ph type="body" sz="quarter" idx="12" hasCustomPrompt="1"/>
          </p:nvPr>
        </p:nvSpPr>
        <p:spPr>
          <a:xfrm>
            <a:off x="584200" y="2485331"/>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a:t>
            </a:r>
          </a:p>
        </p:txBody>
      </p:sp>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6994847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887707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132217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24845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Text Placeholder 2"/>
          <p:cNvSpPr>
            <a:spLocks noGrp="1"/>
          </p:cNvSpPr>
          <p:nvPr>
            <p:ph type="body" sz="quarter" idx="10"/>
          </p:nvPr>
        </p:nvSpPr>
        <p:spPr>
          <a:xfrm>
            <a:off x="584200" y="1435497"/>
            <a:ext cx="11018520"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06980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123335523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17481322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Introductions</a:t>
            </a:r>
          </a:p>
        </p:txBody>
      </p:sp>
      <p:sp>
        <p:nvSpPr>
          <p:cNvPr id="4" name="Text Placeholder 3"/>
          <p:cNvSpPr>
            <a:spLocks noGrp="1"/>
          </p:cNvSpPr>
          <p:nvPr>
            <p:ph type="body" sz="quarter" idx="10" hasCustomPrompt="1"/>
          </p:nvPr>
        </p:nvSpPr>
        <p:spPr>
          <a:xfrm>
            <a:off x="584200" y="1351442"/>
            <a:ext cx="5212080" cy="1569660"/>
          </a:xfrm>
        </p:spPr>
        <p:txBody>
          <a:bodyPr wrap="square">
            <a:spAutoFit/>
          </a:bodyPr>
          <a:lstStyle>
            <a:lvl1pPr marL="285750" marR="0" indent="-285750" algn="l" defTabSz="932742" rtl="0" eaLnBrk="1" fontAlgn="auto" latinLnBrk="0" hangingPunct="1">
              <a:lnSpc>
                <a:spcPct val="100000"/>
              </a:lnSpc>
              <a:spcBef>
                <a:spcPts val="1224"/>
              </a:spcBef>
              <a:spcAft>
                <a:spcPts val="0"/>
              </a:spcAft>
              <a:buClr>
                <a:schemeClr val="tx1"/>
              </a:buClr>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41338"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36600"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938212"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139825" marR="0" indent="-285750" algn="l" defTabSz="932742" rtl="0" eaLnBrk="1" fontAlgn="auto" latinLnBrk="0" hangingPunct="1">
              <a:lnSpc>
                <a:spcPct val="100000"/>
              </a:lnSpc>
              <a:spcAft>
                <a:spcPts val="0"/>
              </a:spcAft>
              <a:buSzPct val="90000"/>
              <a:buFont typeface="Arial" panose="020B0604020202020204" pitchFamily="34" charset="0"/>
              <a:buChar char="•"/>
              <a:tabLst/>
              <a:defRPr lang="en-US" sz="1800" b="0" kern="1200" spc="0" baseline="0" dirty="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stStyle>
          <a:p>
            <a:pPr lvl="0"/>
            <a:r>
              <a:rPr lang="en-US" dirty="0"/>
              <a:t>Name</a:t>
            </a:r>
          </a:p>
          <a:p>
            <a:pPr lvl="0"/>
            <a:r>
              <a:rPr lang="en-US" dirty="0"/>
              <a:t>Business title/role</a:t>
            </a:r>
          </a:p>
          <a:p>
            <a:pPr lvl="0"/>
            <a:r>
              <a:rPr lang="en-US" dirty="0"/>
              <a:t>Incumbents:  Words of advice for newcomers</a:t>
            </a:r>
          </a:p>
          <a:p>
            <a:pPr lvl="0"/>
            <a:endParaRPr lang="en-US" dirty="0"/>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23615962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415932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050391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dirty="0"/>
              <a:t>Title square photo layout </a:t>
            </a:r>
          </a:p>
        </p:txBody>
      </p:sp>
    </p:spTree>
    <p:extLst>
      <p:ext uri="{BB962C8B-B14F-4D97-AF65-F5344CB8AC3E}">
        <p14:creationId xmlns:p14="http://schemas.microsoft.com/office/powerpoint/2010/main" val="226634394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7529672" y="1436688"/>
            <a:ext cx="4049268" cy="4429856"/>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6649150" cy="4429856"/>
          </a:xfrm>
          <a:blipFill>
            <a:blip r:embed="rId2"/>
            <a:stretch>
              <a:fillRect/>
            </a:stretch>
          </a:blipFill>
        </p:spPr>
        <p:txBody>
          <a:bodyPr bIns="100584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1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47194788"/>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Tree>
    <p:extLst>
      <p:ext uri="{BB962C8B-B14F-4D97-AF65-F5344CB8AC3E}">
        <p14:creationId xmlns:p14="http://schemas.microsoft.com/office/powerpoint/2010/main" val="4018906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7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8292449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714239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tx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tx1"/>
                </a:solidFill>
              </a:defRPr>
            </a:lvl2pPr>
            <a:lvl3pPr marL="450850" indent="0">
              <a:buFont typeface="Wingdings" panose="05000000000000000000" pitchFamily="2" charset="2"/>
              <a:buNone/>
              <a:tabLst/>
              <a:defRPr sz="1600" b="0">
                <a:solidFill>
                  <a:schemeClr val="tx1"/>
                </a:solidFill>
              </a:defRPr>
            </a:lvl3pPr>
            <a:lvl4pPr marL="652462" indent="0">
              <a:buFont typeface="Wingdings" panose="05000000000000000000" pitchFamily="2" charset="2"/>
              <a:buNone/>
              <a:defRPr sz="1400" b="0">
                <a:solidFill>
                  <a:schemeClr val="tx1"/>
                </a:solidFill>
              </a:defRPr>
            </a:lvl4pPr>
            <a:lvl5pPr marL="854075" indent="0">
              <a:buFont typeface="Wingdings" panose="05000000000000000000" pitchFamily="2" charset="2"/>
              <a:buNone/>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solidFill>
                  <a:schemeClr val="tx1"/>
                </a:solidFill>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solidFill>
                  <a:schemeClr val="tx1"/>
                </a:solidFill>
              </a:defRPr>
            </a:lvl2pPr>
            <a:lvl3pPr marL="450850" indent="0">
              <a:buFont typeface="Wingdings" panose="05000000000000000000" pitchFamily="2" charset="2"/>
              <a:buNone/>
              <a:tabLst/>
              <a:defRPr sz="1600" b="0">
                <a:solidFill>
                  <a:schemeClr val="tx1"/>
                </a:solidFill>
              </a:defRPr>
            </a:lvl3pPr>
            <a:lvl4pPr marL="652462" indent="0">
              <a:buFont typeface="Wingdings" panose="05000000000000000000" pitchFamily="2" charset="2"/>
              <a:buNone/>
              <a:defRPr sz="1400" b="0">
                <a:solidFill>
                  <a:schemeClr val="tx1"/>
                </a:solidFill>
              </a:defRPr>
            </a:lvl4pPr>
            <a:lvl5pPr marL="854075" indent="0">
              <a:buFont typeface="Wingdings" panose="05000000000000000000" pitchFamily="2" charset="2"/>
              <a:buNone/>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775265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sp>
        <p:nvSpPr>
          <p:cNvPr id="3" name="Rectangle 2">
            <a:extLst>
              <a:ext uri="{FF2B5EF4-FFF2-40B4-BE49-F238E27FC236}">
                <a16:creationId xmlns:a16="http://schemas.microsoft.com/office/drawing/2014/main" id="{3AA8CD40-B65D-4798-891B-AC994D60FFD5}"/>
              </a:ext>
            </a:extLst>
          </p:cNvPr>
          <p:cNvSpPr/>
          <p:nvPr userDrawn="1"/>
        </p:nvSpPr>
        <p:spPr bwMode="auto">
          <a:xfrm>
            <a:off x="10935222" y="400833"/>
            <a:ext cx="814192" cy="62630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6" name="Picture 15">
            <a:extLst>
              <a:ext uri="{FF2B5EF4-FFF2-40B4-BE49-F238E27FC236}">
                <a16:creationId xmlns:a16="http://schemas.microsoft.com/office/drawing/2014/main" id="{26866D2E-56FE-40B7-BA61-76A0EFCC1FC5}"/>
              </a:ext>
            </a:extLst>
          </p:cNvPr>
          <p:cNvPicPr>
            <a:picLocks noChangeAspect="1"/>
          </p:cNvPicPr>
          <p:nvPr userDrawn="1"/>
        </p:nvPicPr>
        <p:blipFill>
          <a:blip r:embed="rId2"/>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13689046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780842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accent1"/>
                    </a:gs>
                    <a:gs pos="55000">
                      <a:schemeClr val="accent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5248686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29681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8173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009346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
        <p:nvSpPr>
          <p:cNvPr id="6" name="Title 1">
            <a:extLst>
              <a:ext uri="{FF2B5EF4-FFF2-40B4-BE49-F238E27FC236}">
                <a16:creationId xmlns:a16="http://schemas.microsoft.com/office/drawing/2014/main" id="{8D9318FA-C817-42DC-8746-0B95A360DA8E}"/>
              </a:ext>
            </a:extLst>
          </p:cNvPr>
          <p:cNvSpPr>
            <a:spLocks noGrp="1"/>
          </p:cNvSpPr>
          <p:nvPr>
            <p:ph type="title" hasCustomPrompt="1"/>
          </p:nvPr>
        </p:nvSpPr>
        <p:spPr>
          <a:xfrm>
            <a:off x="584200" y="3152001"/>
            <a:ext cx="9144000" cy="553998"/>
          </a:xfrm>
          <a:noFill/>
        </p:spPr>
        <p:txBody>
          <a:bodyPr lIns="0" tIns="0" rIns="0" bIns="0" anchor="b" anchorCtr="0">
            <a:spAutoFit/>
          </a:bodyPr>
          <a:lstStyle>
            <a:lvl1pPr>
              <a:defRPr sz="3600" spc="-50" baseline="0">
                <a:gradFill>
                  <a:gsLst>
                    <a:gs pos="62564">
                      <a:schemeClr val="tx1"/>
                    </a:gs>
                    <a:gs pos="38000">
                      <a:schemeClr val="tx1"/>
                    </a:gs>
                  </a:gsLst>
                  <a:lin ang="5400000" scaled="0"/>
                </a:gradFill>
                <a:latin typeface="+mj-lt"/>
                <a:cs typeface="Segoe UI" panose="020B0502040204020203" pitchFamily="34" charset="0"/>
              </a:defRPr>
            </a:lvl1pPr>
          </a:lstStyle>
          <a:p>
            <a:r>
              <a:rPr lang="en-US" dirty="0"/>
              <a:t>Thank you.</a:t>
            </a:r>
          </a:p>
        </p:txBody>
      </p:sp>
      <p:pic>
        <p:nvPicPr>
          <p:cNvPr id="19" name="Picture 18">
            <a:extLst>
              <a:ext uri="{FF2B5EF4-FFF2-40B4-BE49-F238E27FC236}">
                <a16:creationId xmlns:a16="http://schemas.microsoft.com/office/drawing/2014/main" id="{FD5CA29D-1AE7-4D4D-BEFB-85404E376567}"/>
              </a:ext>
            </a:extLst>
          </p:cNvPr>
          <p:cNvPicPr>
            <a:picLocks noChangeAspect="1"/>
          </p:cNvPicPr>
          <p:nvPr userDrawn="1"/>
        </p:nvPicPr>
        <p:blipFill>
          <a:blip r:embed="rId3"/>
          <a:stretch>
            <a:fillRect/>
          </a:stretch>
        </p:blipFill>
        <p:spPr>
          <a:xfrm>
            <a:off x="11018768" y="423440"/>
            <a:ext cx="591678" cy="591678"/>
          </a:xfrm>
          <a:prstGeom prst="rect">
            <a:avLst/>
          </a:prstGeom>
        </p:spPr>
      </p:pic>
    </p:spTree>
    <p:extLst>
      <p:ext uri="{BB962C8B-B14F-4D97-AF65-F5344CB8AC3E}">
        <p14:creationId xmlns:p14="http://schemas.microsoft.com/office/powerpoint/2010/main" val="30202581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9490867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383163" y="1207970"/>
            <a:ext cx="3479536" cy="1661993"/>
          </a:xfrm>
        </p:spPr>
        <p:txBody>
          <a:bodyPr wrap="square" anchor="b" anchorCtr="0">
            <a:spAutoFit/>
          </a:bodyPr>
          <a:lstStyle>
            <a:lvl1pPr>
              <a:defRPr>
                <a:solidFill>
                  <a:schemeClr val="tx1"/>
                </a:solidFill>
              </a:defRPr>
            </a:lvl1pPr>
          </a:lstStyle>
          <a:p>
            <a:r>
              <a:rPr lang="en-US" dirty="0"/>
              <a:t>Microsoft Identity APAC Virtual Onsite</a:t>
            </a:r>
          </a:p>
        </p:txBody>
      </p:sp>
      <p:sp>
        <p:nvSpPr>
          <p:cNvPr id="5" name="Text Placeholder 4"/>
          <p:cNvSpPr>
            <a:spLocks noGrp="1"/>
          </p:cNvSpPr>
          <p:nvPr>
            <p:ph type="body" sz="quarter" idx="12" hasCustomPrompt="1"/>
          </p:nvPr>
        </p:nvSpPr>
        <p:spPr>
          <a:xfrm>
            <a:off x="383163" y="3988037"/>
            <a:ext cx="347953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November 10-12, 2020</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a:extLst>
              <a:ext uri="{FF2B5EF4-FFF2-40B4-BE49-F238E27FC236}">
                <a16:creationId xmlns:a16="http://schemas.microsoft.com/office/drawing/2014/main" id="{1C493F8D-AB10-4958-85D1-CC12E3C2F13E}"/>
              </a:ext>
            </a:extLst>
          </p:cNvPr>
          <p:cNvPicPr>
            <a:picLocks noChangeAspect="1"/>
          </p:cNvPicPr>
          <p:nvPr userDrawn="1"/>
        </p:nvPicPr>
        <p:blipFill>
          <a:blip r:embed="rId3"/>
          <a:srcRect/>
          <a:stretch/>
        </p:blipFill>
        <p:spPr bwMode="ltGray">
          <a:xfrm>
            <a:off x="4278973" y="878396"/>
            <a:ext cx="7529864" cy="4985988"/>
          </a:xfrm>
          <a:prstGeom prst="rect">
            <a:avLst/>
          </a:prstGeom>
        </p:spPr>
      </p:pic>
    </p:spTree>
    <p:extLst>
      <p:ext uri="{BB962C8B-B14F-4D97-AF65-F5344CB8AC3E}">
        <p14:creationId xmlns:p14="http://schemas.microsoft.com/office/powerpoint/2010/main" val="3863720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383163" y="1207970"/>
            <a:ext cx="3479536" cy="1661993"/>
          </a:xfrm>
        </p:spPr>
        <p:txBody>
          <a:bodyPr wrap="square" anchor="b" anchorCtr="0">
            <a:spAutoFit/>
          </a:bodyPr>
          <a:lstStyle>
            <a:lvl1pPr>
              <a:defRPr>
                <a:solidFill>
                  <a:schemeClr val="tx1"/>
                </a:solidFill>
              </a:defRPr>
            </a:lvl1pPr>
          </a:lstStyle>
          <a:p>
            <a:r>
              <a:rPr lang="en-US" dirty="0"/>
              <a:t>Microsoft Identity EMEA Virtual Onsite</a:t>
            </a:r>
          </a:p>
        </p:txBody>
      </p:sp>
      <p:sp>
        <p:nvSpPr>
          <p:cNvPr id="5" name="Text Placeholder 4"/>
          <p:cNvSpPr>
            <a:spLocks noGrp="1"/>
          </p:cNvSpPr>
          <p:nvPr>
            <p:ph type="body" sz="quarter" idx="12" hasCustomPrompt="1"/>
          </p:nvPr>
        </p:nvSpPr>
        <p:spPr>
          <a:xfrm>
            <a:off x="383163" y="3988037"/>
            <a:ext cx="3479537"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October 2020</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a:extLst>
              <a:ext uri="{FF2B5EF4-FFF2-40B4-BE49-F238E27FC236}">
                <a16:creationId xmlns:a16="http://schemas.microsoft.com/office/drawing/2014/main" id="{1C493F8D-AB10-4958-85D1-CC12E3C2F13E}"/>
              </a:ext>
            </a:extLst>
          </p:cNvPr>
          <p:cNvPicPr>
            <a:picLocks noChangeAspect="1"/>
          </p:cNvPicPr>
          <p:nvPr userDrawn="1"/>
        </p:nvPicPr>
        <p:blipFill>
          <a:blip r:embed="rId3"/>
          <a:srcRect/>
          <a:stretch/>
        </p:blipFill>
        <p:spPr bwMode="ltGray">
          <a:xfrm>
            <a:off x="4223206" y="19704"/>
            <a:ext cx="9329389" cy="6838296"/>
          </a:xfrm>
          <a:prstGeom prst="rect">
            <a:avLst/>
          </a:prstGeom>
        </p:spPr>
      </p:pic>
    </p:spTree>
    <p:extLst>
      <p:ext uri="{BB962C8B-B14F-4D97-AF65-F5344CB8AC3E}">
        <p14:creationId xmlns:p14="http://schemas.microsoft.com/office/powerpoint/2010/main" val="34568231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solidFill>
                  <a:schemeClr val="tx1"/>
                </a:solidFill>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solidFill>
                  <a:schemeClr val="tx1"/>
                </a:solidFill>
              </a:defRPr>
            </a:lvl2pPr>
            <a:lvl3pPr marL="639763" indent="-188913">
              <a:buFont typeface="Wingdings" panose="05000000000000000000" pitchFamily="2" charset="2"/>
              <a:buChar char=""/>
              <a:tabLst/>
              <a:defRPr sz="1600" b="0">
                <a:solidFill>
                  <a:schemeClr val="tx1"/>
                </a:solidFill>
              </a:defRPr>
            </a:lvl3pPr>
            <a:lvl4pPr marL="828675" indent="-176213">
              <a:buFont typeface="Wingdings" panose="05000000000000000000" pitchFamily="2" charset="2"/>
              <a:buChar char=""/>
              <a:defRPr sz="1400" b="0">
                <a:solidFill>
                  <a:schemeClr val="tx1"/>
                </a:solidFill>
              </a:defRPr>
            </a:lvl4pPr>
            <a:lvl5pPr marL="1023938" indent="-169863">
              <a:buFont typeface="Wingdings" panose="05000000000000000000" pitchFamily="2" charset="2"/>
              <a:buChar char=""/>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solidFill>
                  <a:schemeClr val="tx1"/>
                </a:solidFill>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solidFill>
                  <a:schemeClr val="tx1"/>
                </a:solidFill>
              </a:defRPr>
            </a:lvl2pPr>
            <a:lvl3pPr marL="639763" indent="-188913">
              <a:buFont typeface="Wingdings" panose="05000000000000000000" pitchFamily="2" charset="2"/>
              <a:buChar char=""/>
              <a:tabLst/>
              <a:defRPr sz="1600" b="0">
                <a:solidFill>
                  <a:schemeClr val="tx1"/>
                </a:solidFill>
              </a:defRPr>
            </a:lvl3pPr>
            <a:lvl4pPr marL="828675" indent="-176213">
              <a:buFont typeface="Wingdings" panose="05000000000000000000" pitchFamily="2" charset="2"/>
              <a:buChar char=""/>
              <a:defRPr sz="1400" b="0">
                <a:solidFill>
                  <a:schemeClr val="tx1"/>
                </a:solidFill>
              </a:defRPr>
            </a:lvl4pPr>
            <a:lvl5pPr marL="1023938" indent="-169863">
              <a:buFont typeface="Wingdings" panose="05000000000000000000" pitchFamily="2" charset="2"/>
              <a:buChar char=""/>
              <a:tabLst/>
              <a:defRPr sz="1400" b="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25093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6457328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1134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7644941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733239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9252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034490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347602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045156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73404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858450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6223247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9219425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612328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694429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841361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4238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926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785736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2342387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243460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3C3C0BF-6D26-4454-A719-9E37BB17C418}"/>
              </a:ext>
            </a:extLst>
          </p:cNvPr>
          <p:cNvSpPr/>
          <p:nvPr userDrawn="1"/>
        </p:nvSpPr>
        <p:spPr bwMode="auto">
          <a:xfrm>
            <a:off x="193297" y="5900679"/>
            <a:ext cx="3178800" cy="62227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1716290"/>
            <a:ext cx="9144000" cy="553998"/>
          </a:xfrm>
          <a:noFill/>
        </p:spPr>
        <p:txBody>
          <a:bodyPr lIns="0" tIns="0" rIns="0" bIns="0" anchor="b" anchorCtr="0">
            <a:spAutoFit/>
          </a:bodyPr>
          <a:lstStyle>
            <a:lvl1pPr>
              <a:defRPr sz="3600" spc="-50" baseline="0">
                <a:gradFill>
                  <a:gsLst>
                    <a:gs pos="62564">
                      <a:schemeClr val="accent1"/>
                    </a:gs>
                    <a:gs pos="55000">
                      <a:schemeClr val="accent1"/>
                    </a:gs>
                  </a:gsLst>
                  <a:lin ang="5400000" scaled="0"/>
                </a:gradFill>
                <a:latin typeface="+mj-lt"/>
                <a:cs typeface="Segoe UI" panose="020B0502040204020203" pitchFamily="34" charset="0"/>
              </a:defRPr>
            </a:lvl1pPr>
          </a:lstStyle>
          <a:p>
            <a:r>
              <a:rPr lang="en-US" dirty="0"/>
              <a:t>Presentation title</a:t>
            </a:r>
          </a:p>
        </p:txBody>
      </p:sp>
      <p:sp>
        <p:nvSpPr>
          <p:cNvPr id="5" name="Text Placeholder 4"/>
          <p:cNvSpPr>
            <a:spLocks noGrp="1"/>
          </p:cNvSpPr>
          <p:nvPr>
            <p:ph type="body" sz="quarter" idx="12" hasCustomPrompt="1"/>
          </p:nvPr>
        </p:nvSpPr>
        <p:spPr>
          <a:xfrm>
            <a:off x="584200" y="2485331"/>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a:t>
            </a:r>
          </a:p>
        </p:txBody>
      </p:sp>
      <p:sp>
        <p:nvSpPr>
          <p:cNvPr id="272" name="Rectangle 271">
            <a:extLst>
              <a:ext uri="{FF2B5EF4-FFF2-40B4-BE49-F238E27FC236}">
                <a16:creationId xmlns:a16="http://schemas.microsoft.com/office/drawing/2014/main" id="{F171B514-A7A6-464B-9888-80569B7AB1A0}"/>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5237304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84881184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0" y="0"/>
            <a:ext cx="6858000" cy="6858000"/>
          </a:xfrm>
          <a:pattFill prst="wdUpDiag">
            <a:fgClr>
              <a:schemeClr val="bg2"/>
            </a:fgClr>
            <a:bgClr>
              <a:schemeClr val="bg1">
                <a:lumMod val="95000"/>
              </a:schemeClr>
            </a:bgClr>
          </a:pattFill>
        </p:spPr>
        <p:txBody>
          <a:bodyPr lIns="0" tIns="2103120" rIns="0" anchor="t"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kern="1200" spc="0" baseline="0" dirty="0">
                <a:gradFill>
                  <a:gsLst>
                    <a:gs pos="1250">
                      <a:schemeClr val="tx1"/>
                    </a:gs>
                    <a:gs pos="100000">
                      <a:schemeClr val="tx1"/>
                    </a:gs>
                  </a:gsLst>
                  <a:lin ang="5400000" scaled="0"/>
                </a:gradFill>
                <a:latin typeface="+mj-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416515" y="3535540"/>
            <a:ext cx="4162425" cy="253523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7420578" y="588963"/>
            <a:ext cx="4158362" cy="2535236"/>
          </a:xfrm>
        </p:spPr>
        <p:txBody>
          <a:bodyPr anchor="b"/>
          <a:lstStyle>
            <a:lvl1pPr>
              <a:defRPr/>
            </a:lvl1pPr>
          </a:lstStyle>
          <a:p>
            <a:r>
              <a:rPr lang="en-US" dirty="0"/>
              <a:t>Title square photo layout </a:t>
            </a:r>
          </a:p>
        </p:txBody>
      </p:sp>
    </p:spTree>
    <p:extLst>
      <p:ext uri="{BB962C8B-B14F-4D97-AF65-F5344CB8AC3E}">
        <p14:creationId xmlns:p14="http://schemas.microsoft.com/office/powerpoint/2010/main" val="17969258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9946127" cy="553998"/>
          </a:xfrm>
        </p:spPr>
        <p:txBody>
          <a:bodyPr/>
          <a:lstStyle>
            <a:lvl1pPr>
              <a:defRPr/>
            </a:lvl1pPr>
          </a:lstStyle>
          <a:p>
            <a:r>
              <a:rPr lang="en-US" dirty="0"/>
              <a:t>Company name</a:t>
            </a:r>
          </a:p>
        </p:txBody>
      </p:sp>
      <p:sp>
        <p:nvSpPr>
          <p:cNvPr id="4" name="Text Placeholder 3"/>
          <p:cNvSpPr>
            <a:spLocks noGrp="1"/>
          </p:cNvSpPr>
          <p:nvPr>
            <p:ph type="body" sz="quarter" idx="10"/>
          </p:nvPr>
        </p:nvSpPr>
        <p:spPr>
          <a:xfrm>
            <a:off x="584200"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87163"/>
            <a:ext cx="5212080" cy="1649682"/>
          </a:xfrm>
        </p:spPr>
        <p:txBody>
          <a:bodyPr wrap="square">
            <a:spAutoFit/>
          </a:bodyPr>
          <a:lstStyle>
            <a:lvl1pPr marL="285750" indent="-285750">
              <a:spcBef>
                <a:spcPts val="1224"/>
              </a:spcBef>
              <a:buClr>
                <a:schemeClr val="tx1"/>
              </a:buClr>
              <a:buFont typeface="Arial" panose="020B0604020202020204" pitchFamily="34" charset="0"/>
              <a:buChar char="•"/>
              <a:defRPr sz="1800" b="0">
                <a:latin typeface="Segoe UI" panose="020B0502040204020203" pitchFamily="34" charset="0"/>
                <a:cs typeface="Segoe UI" panose="020B0502040204020203" pitchFamily="34" charset="0"/>
              </a:defRPr>
            </a:lvl1pPr>
            <a:lvl2pPr marL="541338" indent="-285750">
              <a:buFont typeface="Arial" panose="020B0604020202020204" pitchFamily="34" charset="0"/>
              <a:buChar char="•"/>
              <a:defRPr sz="1800" b="0"/>
            </a:lvl2pPr>
            <a:lvl3pPr marL="736600" indent="-285750">
              <a:buFont typeface="Arial" panose="020B0604020202020204" pitchFamily="34" charset="0"/>
              <a:buChar char="•"/>
              <a:tabLst/>
              <a:defRPr sz="1800" b="0"/>
            </a:lvl3pPr>
            <a:lvl4pPr marL="938212" indent="-285750">
              <a:buFont typeface="Arial" panose="020B0604020202020204" pitchFamily="34" charset="0"/>
              <a:buChar char="•"/>
              <a:defRPr sz="1800" b="0"/>
            </a:lvl4pPr>
            <a:lvl5pPr marL="1139825" indent="-285750">
              <a:buFont typeface="Arial" panose="020B0604020202020204" pitchFamily="34" charset="0"/>
              <a:buChar char="•"/>
              <a:tabLst/>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a:extLst>
              <a:ext uri="{FF2B5EF4-FFF2-40B4-BE49-F238E27FC236}">
                <a16:creationId xmlns:a16="http://schemas.microsoft.com/office/drawing/2014/main" id="{5BF0B045-2F87-4FB2-A830-B0E4A5713AFD}"/>
              </a:ext>
            </a:extLst>
          </p:cNvPr>
          <p:cNvSpPr>
            <a:spLocks noGrp="1"/>
          </p:cNvSpPr>
          <p:nvPr>
            <p:ph type="body" sz="quarter" idx="13" hasCustomPrompt="1"/>
          </p:nvPr>
        </p:nvSpPr>
        <p:spPr>
          <a:xfrm>
            <a:off x="584200" y="1351442"/>
            <a:ext cx="5211763" cy="461665"/>
          </a:xfrm>
        </p:spPr>
        <p:txBody>
          <a:bodyPr tIns="91440" bIns="91440" anchor="ctr" anchorCtr="0"/>
          <a:lstStyle>
            <a:lvl1pPr marL="0" indent="0">
              <a:buNone/>
              <a:defRPr lang="en-US" sz="1800" kern="1200" spc="0" baseline="0" dirty="0">
                <a:gradFill>
                  <a:gsLst>
                    <a:gs pos="1250">
                      <a:schemeClr val="accent1"/>
                    </a:gs>
                    <a:gs pos="100000">
                      <a:schemeClr val="accent1"/>
                    </a:gs>
                  </a:gsLst>
                  <a:lin ang="5400000" scaled="0"/>
                </a:gradFill>
                <a:latin typeface="+mj-lt"/>
                <a:ea typeface="+mn-ea"/>
                <a:cs typeface="Segoe UI" panose="020B0502040204020203" pitchFamily="34" charset="0"/>
              </a:defRPr>
            </a:lvl1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Experiences you’d like to share?</a:t>
            </a:r>
          </a:p>
        </p:txBody>
      </p:sp>
      <p:sp>
        <p:nvSpPr>
          <p:cNvPr id="12" name="Text Placeholder 10">
            <a:extLst>
              <a:ext uri="{FF2B5EF4-FFF2-40B4-BE49-F238E27FC236}">
                <a16:creationId xmlns:a16="http://schemas.microsoft.com/office/drawing/2014/main" id="{EA84C9C2-CE46-49A7-BB2F-648AD1727D08}"/>
              </a:ext>
            </a:extLst>
          </p:cNvPr>
          <p:cNvSpPr>
            <a:spLocks noGrp="1"/>
          </p:cNvSpPr>
          <p:nvPr>
            <p:ph type="body" sz="quarter" idx="14" hasCustomPrompt="1"/>
          </p:nvPr>
        </p:nvSpPr>
        <p:spPr>
          <a:xfrm>
            <a:off x="6397329" y="1351441"/>
            <a:ext cx="5211763" cy="461665"/>
          </a:xfrm>
        </p:spPr>
        <p:txBody>
          <a:bodyPr tIns="91440" bIns="91440" anchor="ctr" anchorCtr="0"/>
          <a:lstStyle>
            <a:lvl1pPr marL="0" indent="0">
              <a:buNone/>
              <a:defRPr sz="1800">
                <a:gradFill>
                  <a:gsLst>
                    <a:gs pos="1250">
                      <a:schemeClr val="accent1"/>
                    </a:gs>
                    <a:gs pos="100000">
                      <a:schemeClr val="accent1"/>
                    </a:gs>
                  </a:gsLst>
                  <a:lin ang="5400000" scaled="0"/>
                </a:gradFill>
                <a:latin typeface="+mj-lt"/>
              </a:defRPr>
            </a:lvl1pPr>
          </a:lstStyle>
          <a:p>
            <a:pPr lvl="0"/>
            <a:r>
              <a:rPr lang="en-US" dirty="0"/>
              <a:t>Experiences you’d like to hear about from others?</a:t>
            </a:r>
          </a:p>
        </p:txBody>
      </p:sp>
      <p:sp>
        <p:nvSpPr>
          <p:cNvPr id="14" name="Picture Placeholder 13">
            <a:extLst>
              <a:ext uri="{FF2B5EF4-FFF2-40B4-BE49-F238E27FC236}">
                <a16:creationId xmlns:a16="http://schemas.microsoft.com/office/drawing/2014/main" id="{88551E56-D81B-4AA8-AF9B-27F9EDF6DD4E}"/>
              </a:ext>
            </a:extLst>
          </p:cNvPr>
          <p:cNvSpPr>
            <a:spLocks noGrp="1"/>
          </p:cNvSpPr>
          <p:nvPr>
            <p:ph type="pic" sz="quarter" idx="15" hasCustomPrompt="1"/>
          </p:nvPr>
        </p:nvSpPr>
        <p:spPr>
          <a:xfrm>
            <a:off x="9328935" y="5537771"/>
            <a:ext cx="2280158" cy="805548"/>
          </a:xfrm>
        </p:spPr>
        <p:txBody>
          <a:bodyPr anchor="ctr" anchorCtr="0">
            <a:noAutofit/>
          </a:bodyPr>
          <a:lstStyle>
            <a:lvl1pPr marL="0" indent="0" algn="ctr">
              <a:buNone/>
              <a:defRPr sz="1400">
                <a:latin typeface="+mj-lt"/>
              </a:defRPr>
            </a:lvl1pPr>
          </a:lstStyle>
          <a:p>
            <a:r>
              <a:rPr lang="en-US" dirty="0"/>
              <a:t>Company logo here</a:t>
            </a:r>
          </a:p>
        </p:txBody>
      </p:sp>
    </p:spTree>
    <p:extLst>
      <p:ext uri="{BB962C8B-B14F-4D97-AF65-F5344CB8AC3E}">
        <p14:creationId xmlns:p14="http://schemas.microsoft.com/office/powerpoint/2010/main" val="33845039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Bullet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700F965-2E11-B443-A950-D7BA414B5199}"/>
              </a:ext>
            </a:extLst>
          </p:cNvPr>
          <p:cNvSpPr>
            <a:spLocks noGrp="1"/>
          </p:cNvSpPr>
          <p:nvPr>
            <p:ph type="title"/>
          </p:nvPr>
        </p:nvSpPr>
        <p:spPr>
          <a:xfrm>
            <a:off x="588263" y="1107280"/>
            <a:ext cx="7508990" cy="1106905"/>
          </a:xfrm>
          <a:prstGeom prst="rect">
            <a:avLst/>
          </a:prstGeom>
        </p:spPr>
        <p:txBody>
          <a:bodyPr/>
          <a:lstStyle>
            <a:lvl1pPr>
              <a:defRPr>
                <a:solidFill>
                  <a:schemeClr val="tx1"/>
                </a:solidFill>
              </a:defRPr>
            </a:lvl1pPr>
          </a:lstStyle>
          <a:p>
            <a:r>
              <a:rPr lang="en-US"/>
              <a:t>Click to edit Master title style</a:t>
            </a:r>
          </a:p>
        </p:txBody>
      </p:sp>
      <p:sp>
        <p:nvSpPr>
          <p:cNvPr id="3" name="Content Placeholder 1">
            <a:extLst>
              <a:ext uri="{FF2B5EF4-FFF2-40B4-BE49-F238E27FC236}">
                <a16:creationId xmlns:a16="http://schemas.microsoft.com/office/drawing/2014/main" id="{42F5D3B7-C6D8-43D0-AD35-74E66B81A6BD}"/>
              </a:ext>
            </a:extLst>
          </p:cNvPr>
          <p:cNvSpPr>
            <a:spLocks noGrp="1"/>
          </p:cNvSpPr>
          <p:nvPr>
            <p:ph sz="quarter" idx="11"/>
          </p:nvPr>
        </p:nvSpPr>
        <p:spPr>
          <a:xfrm>
            <a:off x="586390" y="2410094"/>
            <a:ext cx="11060178" cy="404071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891406"/>
      </p:ext>
    </p:extLst>
  </p:cSld>
  <p:clrMapOvr>
    <a:masterClrMapping/>
  </p:clrMapOvr>
  <p:transition>
    <p:fade/>
  </p:transition>
  <p:extLst>
    <p:ext uri="{DCECCB84-F9BA-43D5-87BE-67443E8EF086}">
      <p15:sldGuideLst xmlns:p15="http://schemas.microsoft.com/office/powerpoint/2012/main">
        <p15:guide id="1" pos="184">
          <p15:clr>
            <a:srgbClr val="CCCCCC"/>
          </p15:clr>
        </p15:guide>
        <p15:guide id="2" pos="7496">
          <p15:clr>
            <a:srgbClr val="CCCCC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solidFill>
                  <a:schemeClr val="tx1"/>
                </a:soli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615944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image" Target="../media/image1.emf"/><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image" Target="../media/image6.emf"/><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image" Target="../media/image5.png"/><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theme" Target="../theme/theme3.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26" Type="http://schemas.openxmlformats.org/officeDocument/2006/relationships/theme" Target="../theme/theme4.xml"/><Relationship Id="rId3" Type="http://schemas.openxmlformats.org/officeDocument/2006/relationships/slideLayout" Target="../slideLayouts/slideLayout60.xml"/><Relationship Id="rId21" Type="http://schemas.openxmlformats.org/officeDocument/2006/relationships/slideLayout" Target="../slideLayouts/slideLayout78.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5" Type="http://schemas.openxmlformats.org/officeDocument/2006/relationships/slideLayout" Target="../slideLayouts/slideLayout82.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20" Type="http://schemas.openxmlformats.org/officeDocument/2006/relationships/slideLayout" Target="../slideLayouts/slideLayout77.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24" Type="http://schemas.openxmlformats.org/officeDocument/2006/relationships/slideLayout" Target="../slideLayouts/slideLayout81.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23" Type="http://schemas.openxmlformats.org/officeDocument/2006/relationships/slideLayout" Target="../slideLayouts/slideLayout80.xml"/><Relationship Id="rId10" Type="http://schemas.openxmlformats.org/officeDocument/2006/relationships/slideLayout" Target="../slideLayouts/slideLayout67.xml"/><Relationship Id="rId19" Type="http://schemas.openxmlformats.org/officeDocument/2006/relationships/slideLayout" Target="../slideLayouts/slideLayout76.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 Id="rId22" Type="http://schemas.openxmlformats.org/officeDocument/2006/relationships/slideLayout" Target="../slideLayouts/slideLayout79.xml"/><Relationship Id="rId27" Type="http://schemas.openxmlformats.org/officeDocument/2006/relationships/image" Target="../media/image6.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3">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TextBox 4">
            <a:extLst>
              <a:ext uri="{FF2B5EF4-FFF2-40B4-BE49-F238E27FC236}">
                <a16:creationId xmlns:a16="http://schemas.microsoft.com/office/drawing/2014/main" id="{ACDDDDE6-F7A7-4D5D-94CB-36A91DACB5D8}"/>
              </a:ext>
            </a:extLst>
          </p:cNvPr>
          <p:cNvSpPr txBox="1"/>
          <p:nvPr userDrawn="1"/>
        </p:nvSpPr>
        <p:spPr>
          <a:xfrm>
            <a:off x="39632" y="6539519"/>
            <a:ext cx="315792" cy="307777"/>
          </a:xfrm>
          <a:prstGeom prst="rect">
            <a:avLst/>
          </a:prstGeom>
          <a:noFill/>
        </p:spPr>
        <p:txBody>
          <a:bodyPr wrap="none" lIns="0" tIns="0" rIns="0" bIns="0" rtlCol="0">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l"/>
            <a:fld id="{B71BE6A7-2D92-4DF2-8B44-62622DEB283E}" type="slidenum">
              <a:rPr lang="en-US" sz="2000">
                <a:gradFill>
                  <a:gsLst>
                    <a:gs pos="2917">
                      <a:schemeClr val="tx1"/>
                    </a:gs>
                    <a:gs pos="30000">
                      <a:schemeClr val="tx1"/>
                    </a:gs>
                  </a:gsLst>
                  <a:lin ang="5400000" scaled="0"/>
                </a:gradFill>
              </a:rPr>
              <a:t>‹#›</a:t>
            </a:fld>
            <a:endParaRPr lang="en-US" sz="20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02034403"/>
      </p:ext>
    </p:extLst>
  </p:cSld>
  <p:clrMap bg1="lt1" tx1="dk1" bg2="lt2" tx2="dk2" accent1="accent1" accent2="accent2" accent3="accent3" accent4="accent4" accent5="accent5" accent6="accent6" hlink="hlink" folHlink="folHlink"/>
  <p:sldLayoutIdLst>
    <p:sldLayoutId id="2147484818" r:id="rId1"/>
    <p:sldLayoutId id="2147484819" r:id="rId2"/>
    <p:sldLayoutId id="2147484820" r:id="rId3"/>
    <p:sldLayoutId id="2147484821" r:id="rId4"/>
    <p:sldLayoutId id="2147484822" r:id="rId5"/>
    <p:sldLayoutId id="2147484823" r:id="rId6"/>
    <p:sldLayoutId id="2147484824" r:id="rId7"/>
    <p:sldLayoutId id="2147484825" r:id="rId8"/>
    <p:sldLayoutId id="2147484826" r:id="rId9"/>
    <p:sldLayoutId id="2147484827" r:id="rId10"/>
    <p:sldLayoutId id="2147484828" r:id="rId11"/>
    <p:sldLayoutId id="2147484829" r:id="rId12"/>
    <p:sldLayoutId id="2147484830" r:id="rId13"/>
    <p:sldLayoutId id="2147484831" r:id="rId14"/>
    <p:sldLayoutId id="2147484832" r:id="rId15"/>
    <p:sldLayoutId id="2147484833" r:id="rId16"/>
    <p:sldLayoutId id="2147484834" r:id="rId17"/>
    <p:sldLayoutId id="2147484835" r:id="rId18"/>
    <p:sldLayoutId id="2147484836" r:id="rId19"/>
    <p:sldLayoutId id="2147484850" r:id="rId20"/>
    <p:sldLayoutId id="2147484851" r:id="rId21"/>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07C8C3-4165-4353-ABF2-492454AF91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9AA46A-3C66-4E4A-9907-225E50ABB7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7F8214-A11A-4309-9D51-44F35987D1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495F3-B757-4FAF-98AA-EDA7D1485485}" type="datetimeFigureOut">
              <a:rPr lang="en-US" smtClean="0"/>
              <a:t>12/9/2022</a:t>
            </a:fld>
            <a:endParaRPr lang="en-US"/>
          </a:p>
        </p:txBody>
      </p:sp>
      <p:sp>
        <p:nvSpPr>
          <p:cNvPr id="5" name="Footer Placeholder 4">
            <a:extLst>
              <a:ext uri="{FF2B5EF4-FFF2-40B4-BE49-F238E27FC236}">
                <a16:creationId xmlns:a16="http://schemas.microsoft.com/office/drawing/2014/main" id="{D6A334EB-8260-4F13-9553-5A8593D9DC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C1EF96-E028-4E68-864E-9B77CF9F25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1939C1-24D7-49E9-A58A-7960365209F5}" type="slidenum">
              <a:rPr lang="en-US" smtClean="0"/>
              <a:t>‹#›</a:t>
            </a:fld>
            <a:endParaRPr lang="en-US"/>
          </a:p>
        </p:txBody>
      </p:sp>
      <p:sp>
        <p:nvSpPr>
          <p:cNvPr id="7" name="Title Placeholder 1">
            <a:extLst>
              <a:ext uri="{FF2B5EF4-FFF2-40B4-BE49-F238E27FC236}">
                <a16:creationId xmlns:a16="http://schemas.microsoft.com/office/drawing/2014/main" id="{0C818422-B803-4E1B-A62D-DDE80822952C}"/>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8" name="Text Placeholder 3">
            <a:extLst>
              <a:ext uri="{FF2B5EF4-FFF2-40B4-BE49-F238E27FC236}">
                <a16:creationId xmlns:a16="http://schemas.microsoft.com/office/drawing/2014/main" id="{7EFE5DED-D500-4D30-91E3-755BFFA09A47}"/>
              </a:ext>
            </a:extLst>
          </p:cNvPr>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NEW Brand Colors 2018">
            <a:extLst>
              <a:ext uri="{FF2B5EF4-FFF2-40B4-BE49-F238E27FC236}">
                <a16:creationId xmlns:a16="http://schemas.microsoft.com/office/drawing/2014/main" id="{132F8657-6A89-4F4E-A479-25AE4BB9A6C5}"/>
              </a:ext>
            </a:extLst>
          </p:cNvPr>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10" name="GRID" hidden="1">
            <a:extLst>
              <a:ext uri="{FF2B5EF4-FFF2-40B4-BE49-F238E27FC236}">
                <a16:creationId xmlns:a16="http://schemas.microsoft.com/office/drawing/2014/main" id="{F721D4AB-8E07-452C-B5E8-88D1D4D8B0C8}"/>
              </a:ext>
            </a:extLst>
          </p:cNvPr>
          <p:cNvGrpSpPr/>
          <p:nvPr userDrawn="1"/>
        </p:nvGrpSpPr>
        <p:grpSpPr>
          <a:xfrm>
            <a:off x="0" y="0"/>
            <a:ext cx="12192000" cy="6858000"/>
            <a:chOff x="0" y="0"/>
            <a:chExt cx="12192000" cy="6858000"/>
          </a:xfrm>
        </p:grpSpPr>
        <p:cxnSp>
          <p:nvCxnSpPr>
            <p:cNvPr id="11" name="Straight Connector 10">
              <a:extLst>
                <a:ext uri="{FF2B5EF4-FFF2-40B4-BE49-F238E27FC236}">
                  <a16:creationId xmlns:a16="http://schemas.microsoft.com/office/drawing/2014/main" id="{8FA5C2B6-6A37-49C9-AAD6-DA1A25052611}"/>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DD2D838-187A-4348-86C0-8014B05F9EFB}"/>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513D58-06D1-42D7-9AAA-F61D9BE04D45}"/>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D507C2D-F67E-4DE0-B7D0-4AFF690FE538}"/>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6B08F54-FEDE-46ED-B7E7-5B5D8F349F8C}"/>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3403DF-A68E-4005-81A8-3519E3F56364}"/>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A6FFFA-0D8E-4109-985E-0000DD60B46C}"/>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EF66957-8441-4845-9C97-F7F5465A2459}"/>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B290B69-80F0-4013-BCDE-EC84BE0FA409}"/>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92FDF06-526C-419F-98FD-3B45F9EB807D}"/>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447C98D-9CD8-4F74-A332-B5E75644A97E}"/>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C3E3C-4A2A-4410-863A-5443480F5D73}"/>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6E9A690-B980-4DBD-8510-4FED934D53B2}"/>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C74D9C8-EC18-4EC6-8447-5713EB323D48}"/>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7CBB251-BC7C-4C65-80FC-E421C4A8C455}"/>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97AB346-8ADA-4A3B-804D-FF069901B27F}"/>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10066F8-2359-4545-8AF7-001762C7090F}"/>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5666662-8EC0-4689-B627-E207349BB120}"/>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3155822-84FF-4D3E-A081-1AB89F27982C}"/>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6E26673-D3C8-47C5-8DB3-A5E9B42C044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8BBC38F-06EF-4572-BFE4-29135B9FA045}"/>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5021D4B-DD08-4271-BDB1-A23684CC4CFC}"/>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FBB027A-7DBA-4E46-B115-DD79C40DF299}"/>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C03A62A-95A7-4542-AA17-8DC245F5D6E3}"/>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670E278-3B52-4CBE-B886-86F6CD8A7CA4}"/>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D1637C8-44DE-4325-9CFA-F9D69E86DB89}"/>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535CA4-6963-43CB-8813-9539D43AC2EC}"/>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66E303D-73AC-4084-BBA0-BB6036E2E070}"/>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724F2FC-0A3C-4CA1-959B-8549D09F2FA9}"/>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560F3FA-6D11-4705-969D-DE6C75BFB4E9}"/>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D1D9D18-F12D-45EF-951D-1C13C9CF6EDE}"/>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03B697D-38D7-49D6-AD57-987E8C1BB7DA}"/>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E2E7C6D-BFFB-4A38-A636-02689CE92433}"/>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114B86-8F2C-4FF6-A032-C9336034B5C0}"/>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5" name=".64 square" hidden="1">
            <a:extLst>
              <a:ext uri="{FF2B5EF4-FFF2-40B4-BE49-F238E27FC236}">
                <a16:creationId xmlns:a16="http://schemas.microsoft.com/office/drawing/2014/main" id="{6F1AA58D-5354-4A82-9358-0900136789FB}"/>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6" name=".32 square" hidden="1">
            <a:extLst>
              <a:ext uri="{FF2B5EF4-FFF2-40B4-BE49-F238E27FC236}">
                <a16:creationId xmlns:a16="http://schemas.microsoft.com/office/drawing/2014/main" id="{519A6006-DF15-4BE2-BB30-DBB4E4442231}"/>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7" name="TextBox 4">
            <a:extLst>
              <a:ext uri="{FF2B5EF4-FFF2-40B4-BE49-F238E27FC236}">
                <a16:creationId xmlns:a16="http://schemas.microsoft.com/office/drawing/2014/main" id="{EBB21B69-47B2-40DE-9C01-24D10B0201DA}"/>
              </a:ext>
            </a:extLst>
          </p:cNvPr>
          <p:cNvSpPr txBox="1"/>
          <p:nvPr userDrawn="1"/>
        </p:nvSpPr>
        <p:spPr>
          <a:xfrm>
            <a:off x="39632" y="6539519"/>
            <a:ext cx="315792" cy="307777"/>
          </a:xfrm>
          <a:prstGeom prst="rect">
            <a:avLst/>
          </a:prstGeom>
          <a:noFill/>
        </p:spPr>
        <p:txBody>
          <a:bodyPr wrap="none" lIns="0" tIns="0" rIns="0" bIns="0" rtlCol="0">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algn="l"/>
            <a:fld id="{B71BE6A7-2D92-4DF2-8B44-62622DEB283E}" type="slidenum">
              <a:rPr lang="en-US" sz="2000">
                <a:gradFill>
                  <a:gsLst>
                    <a:gs pos="2917">
                      <a:schemeClr val="tx1"/>
                    </a:gs>
                    <a:gs pos="30000">
                      <a:schemeClr val="tx1"/>
                    </a:gs>
                  </a:gsLst>
                  <a:lin ang="5400000" scaled="0"/>
                </a:gradFill>
              </a:rPr>
              <a:t>‹#›</a:t>
            </a:fld>
            <a:endParaRPr lang="en-US" sz="20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532976057"/>
      </p:ext>
    </p:extLst>
  </p:cSld>
  <p:clrMap bg1="lt1" tx1="dk1" bg2="lt2" tx2="dk2" accent1="accent1" accent2="accent2" accent3="accent3" accent4="accent4" accent5="accent5" accent6="accent6" hlink="hlink" folHlink="folHlink"/>
  <p:sldLayoutIdLst>
    <p:sldLayoutId id="2147484838" r:id="rId1"/>
    <p:sldLayoutId id="2147484839" r:id="rId2"/>
    <p:sldLayoutId id="2147484840" r:id="rId3"/>
    <p:sldLayoutId id="2147484841" r:id="rId4"/>
    <p:sldLayoutId id="2147484842" r:id="rId5"/>
    <p:sldLayoutId id="2147484843" r:id="rId6"/>
    <p:sldLayoutId id="2147484844" r:id="rId7"/>
    <p:sldLayoutId id="2147484845" r:id="rId8"/>
    <p:sldLayoutId id="2147484846" r:id="rId9"/>
    <p:sldLayoutId id="2147484847" r:id="rId10"/>
    <p:sldLayoutId id="2147484848" r:id="rId11"/>
    <p:sldLayoutId id="2147484849" r:id="rId12"/>
    <p:sldLayoutId id="2147484932" r:id="rId13"/>
  </p:sldLayoutIdLst>
  <p:transition>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4048ED5-1D18-4655-9EC1-3DE6F227DE4C}"/>
              </a:ext>
            </a:extLst>
          </p:cNvPr>
          <p:cNvPicPr>
            <a:picLocks noChangeAspect="1"/>
          </p:cNvPicPr>
          <p:nvPr userDrawn="1"/>
        </p:nvPicPr>
        <p:blipFill>
          <a:blip r:embed="rId25"/>
          <a:stretch>
            <a:fillRect/>
          </a:stretch>
        </p:blipFill>
        <p:spPr>
          <a:xfrm>
            <a:off x="11018768" y="423440"/>
            <a:ext cx="591678" cy="591678"/>
          </a:xfrm>
          <a:prstGeom prst="rect">
            <a:avLst/>
          </a:prstGeom>
        </p:spPr>
      </p:pic>
      <p:sp>
        <p:nvSpPr>
          <p:cNvPr id="2" name="Title Placeholder 1"/>
          <p:cNvSpPr>
            <a:spLocks noGrp="1"/>
          </p:cNvSpPr>
          <p:nvPr userDrawn="1">
            <p:ph type="title"/>
          </p:nvPr>
        </p:nvSpPr>
        <p:spPr>
          <a:xfrm>
            <a:off x="588264" y="457200"/>
            <a:ext cx="9946126"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6"/>
          <a:srcRect l="762"/>
          <a:stretch/>
        </p:blipFill>
        <p:spPr>
          <a:xfrm rot="5400000">
            <a:off x="9464500" y="2843773"/>
            <a:ext cx="6858000" cy="1170455"/>
          </a:xfrm>
          <a:prstGeom prst="rect">
            <a:avLst/>
          </a:prstGeom>
        </p:spPr>
      </p:pic>
      <p:sp>
        <p:nvSpPr>
          <p:cNvPr id="5" name="Rectangle 4">
            <a:extLst>
              <a:ext uri="{FF2B5EF4-FFF2-40B4-BE49-F238E27FC236}">
                <a16:creationId xmlns:a16="http://schemas.microsoft.com/office/drawing/2014/main" id="{630AC482-70DB-4205-8716-CB436F073DF3}"/>
              </a:ext>
            </a:extLst>
          </p:cNvPr>
          <p:cNvSpPr/>
          <p:nvPr userDrawn="1"/>
        </p:nvSpPr>
        <p:spPr>
          <a:xfrm>
            <a:off x="581552" y="6292661"/>
            <a:ext cx="4352862" cy="261610"/>
          </a:xfrm>
          <a:prstGeom prst="rect">
            <a:avLst/>
          </a:prstGeom>
        </p:spPr>
        <p:txBody>
          <a:bodyPr wrap="square" lIns="0">
            <a:spAutoFit/>
          </a:bodyPr>
          <a:lstStyle/>
          <a:p>
            <a:r>
              <a:rPr lang="en-US" sz="1100" b="0" i="0" dirty="0">
                <a:gradFill>
                  <a:gsLst>
                    <a:gs pos="62564">
                      <a:schemeClr val="tx1"/>
                    </a:gs>
                    <a:gs pos="57000">
                      <a:schemeClr val="tx1"/>
                    </a:gs>
                  </a:gsLst>
                  <a:lin ang="5400000" scaled="0"/>
                </a:gradFill>
                <a:effectLst/>
                <a:latin typeface="Segoe UI VSS (Regular)"/>
              </a:rPr>
              <a:t>Microsoft Confidential. Shared under NDA.</a:t>
            </a:r>
            <a:endParaRPr lang="en-US" sz="1100" dirty="0">
              <a:gradFill>
                <a:gsLst>
                  <a:gs pos="62564">
                    <a:schemeClr val="tx1"/>
                  </a:gs>
                  <a:gs pos="57000">
                    <a:schemeClr val="tx1"/>
                  </a:gs>
                </a:gsLst>
                <a:lin ang="5400000" scaled="0"/>
              </a:gradFill>
            </a:endParaRPr>
          </a:p>
        </p:txBody>
      </p:sp>
    </p:spTree>
    <p:extLst>
      <p:ext uri="{BB962C8B-B14F-4D97-AF65-F5344CB8AC3E}">
        <p14:creationId xmlns:p14="http://schemas.microsoft.com/office/powerpoint/2010/main" val="1395405304"/>
      </p:ext>
    </p:extLst>
  </p:cSld>
  <p:clrMap bg1="lt1" tx1="dk1" bg2="lt2" tx2="dk2" accent1="accent1" accent2="accent2" accent3="accent3" accent4="accent4" accent5="accent5" accent6="accent6" hlink="hlink" folHlink="folHlink"/>
  <p:sldLayoutIdLst>
    <p:sldLayoutId id="2147484857" r:id="rId1"/>
    <p:sldLayoutId id="2147484858" r:id="rId2"/>
    <p:sldLayoutId id="2147484859" r:id="rId3"/>
    <p:sldLayoutId id="2147484860" r:id="rId4"/>
    <p:sldLayoutId id="2147484861" r:id="rId5"/>
    <p:sldLayoutId id="2147484862" r:id="rId6"/>
    <p:sldLayoutId id="2147484863" r:id="rId7"/>
    <p:sldLayoutId id="2147484864" r:id="rId8"/>
    <p:sldLayoutId id="2147484865" r:id="rId9"/>
    <p:sldLayoutId id="2147484866" r:id="rId10"/>
    <p:sldLayoutId id="2147484867" r:id="rId11"/>
    <p:sldLayoutId id="2147484868" r:id="rId12"/>
    <p:sldLayoutId id="2147484869" r:id="rId13"/>
    <p:sldLayoutId id="2147484870" r:id="rId14"/>
    <p:sldLayoutId id="2147484871" r:id="rId15"/>
    <p:sldLayoutId id="2147484872" r:id="rId16"/>
    <p:sldLayoutId id="2147484873" r:id="rId17"/>
    <p:sldLayoutId id="2147484874" r:id="rId18"/>
    <p:sldLayoutId id="2147484875" r:id="rId19"/>
    <p:sldLayoutId id="2147484876" r:id="rId20"/>
    <p:sldLayoutId id="2147484877" r:id="rId21"/>
    <p:sldLayoutId id="2147484878" r:id="rId22"/>
    <p:sldLayoutId id="2147484879" r:id="rId2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
        <p:nvSpPr>
          <p:cNvPr id="5" name="Footer Placeholder 4">
            <a:extLst>
              <a:ext uri="{FF2B5EF4-FFF2-40B4-BE49-F238E27FC236}">
                <a16:creationId xmlns:a16="http://schemas.microsoft.com/office/drawing/2014/main" id="{3C3EE4AF-7F0A-4589-84AE-AE2CBF27A020}"/>
              </a:ext>
            </a:extLst>
          </p:cNvPr>
          <p:cNvSpPr>
            <a:spLocks noGrp="1"/>
          </p:cNvSpPr>
          <p:nvPr>
            <p:ph type="ftr" sz="quarter" idx="3"/>
          </p:nvPr>
        </p:nvSpPr>
        <p:spPr>
          <a:xfrm>
            <a:off x="90854" y="6629403"/>
            <a:ext cx="2335820" cy="158260"/>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Microsoft Confidential. Shared under NDA.</a:t>
            </a:r>
            <a:endParaRPr lang="en-US" sz="900" dirty="0"/>
          </a:p>
        </p:txBody>
      </p:sp>
    </p:spTree>
    <p:extLst>
      <p:ext uri="{BB962C8B-B14F-4D97-AF65-F5344CB8AC3E}">
        <p14:creationId xmlns:p14="http://schemas.microsoft.com/office/powerpoint/2010/main" val="3843135000"/>
      </p:ext>
    </p:extLst>
  </p:cSld>
  <p:clrMap bg1="lt1" tx1="dk1" bg2="lt2" tx2="dk2" accent1="accent1" accent2="accent2" accent3="accent3" accent4="accent4" accent5="accent5" accent6="accent6" hlink="hlink" folHlink="folHlink"/>
  <p:sldLayoutIdLst>
    <p:sldLayoutId id="2147484881" r:id="rId1"/>
    <p:sldLayoutId id="2147484882" r:id="rId2"/>
    <p:sldLayoutId id="2147484883" r:id="rId3"/>
    <p:sldLayoutId id="2147484884" r:id="rId4"/>
    <p:sldLayoutId id="2147484885" r:id="rId5"/>
    <p:sldLayoutId id="2147484886" r:id="rId6"/>
    <p:sldLayoutId id="2147484887" r:id="rId7"/>
    <p:sldLayoutId id="2147484888" r:id="rId8"/>
    <p:sldLayoutId id="2147484889" r:id="rId9"/>
    <p:sldLayoutId id="2147484890" r:id="rId10"/>
    <p:sldLayoutId id="2147484891" r:id="rId11"/>
    <p:sldLayoutId id="2147484892" r:id="rId12"/>
    <p:sldLayoutId id="2147484893" r:id="rId13"/>
    <p:sldLayoutId id="2147484894" r:id="rId14"/>
    <p:sldLayoutId id="2147484895" r:id="rId15"/>
    <p:sldLayoutId id="2147484896" r:id="rId16"/>
    <p:sldLayoutId id="2147484897" r:id="rId17"/>
    <p:sldLayoutId id="2147484898" r:id="rId18"/>
    <p:sldLayoutId id="2147484899" r:id="rId19"/>
    <p:sldLayoutId id="2147484900" r:id="rId20"/>
    <p:sldLayoutId id="2147484901" r:id="rId21"/>
    <p:sldLayoutId id="2147484902" r:id="rId22"/>
    <p:sldLayoutId id="2147484903" r:id="rId23"/>
    <p:sldLayoutId id="2147484904" r:id="rId24"/>
    <p:sldLayoutId id="2147484905" r:id="rId25"/>
  </p:sldLayoutIdLst>
  <p:transition>
    <p:fade/>
  </p:transition>
  <p:hf sldNum="0" hd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en-us/azure/active-directory/develop/howto-add-app-roles-in-azure-ad-apps"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hyperlink" Target="https://login.microsoftonline.com/536279f6-15cc-45f2-be2d-61e352b51eef/v2.0"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hyperlink" Target="https://resourceurl/.default" TargetMode="External"/><Relationship Id="rId4" Type="http://schemas.openxmlformats.org/officeDocument/2006/relationships/hyperlink" Target="https://kkaad.onmicrosoft.com/webapi/.default"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docs.microsoft.com/en-us/azure/active-directory/develop/access-tokens#validating-tokens"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hyperlink" Target="https://docs.microsoft.com/en-us/azure/active-directory/develop/scenario-protected-web-api-app-configuration#token-valida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login.microsoftonline.com/536279f6-15cc-45f2-be2d-61e352b51eef/v2.0"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21.emf"/><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8.xml"/><Relationship Id="rId1" Type="http://schemas.openxmlformats.org/officeDocument/2006/relationships/themeOverride" Target="../theme/themeOverride20.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8.xml"/><Relationship Id="rId1" Type="http://schemas.openxmlformats.org/officeDocument/2006/relationships/themeOverride" Target="../theme/themeOverride21.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8.xml"/><Relationship Id="rId1" Type="http://schemas.openxmlformats.org/officeDocument/2006/relationships/themeOverride" Target="../theme/themeOverride2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8.xml"/><Relationship Id="rId1" Type="http://schemas.openxmlformats.org/officeDocument/2006/relationships/themeOverride" Target="../theme/themeOverride23.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8.xml"/><Relationship Id="rId1" Type="http://schemas.openxmlformats.org/officeDocument/2006/relationships/themeOverride" Target="../theme/themeOverride24.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notesSlide" Target="../notesSlides/notesSlide31.xml"/><Relationship Id="rId7" Type="http://schemas.openxmlformats.org/officeDocument/2006/relationships/image" Target="../media/image22.png"/><Relationship Id="rId2" Type="http://schemas.openxmlformats.org/officeDocument/2006/relationships/slideLayout" Target="../slideLayouts/slideLayout18.xml"/><Relationship Id="rId1" Type="http://schemas.openxmlformats.org/officeDocument/2006/relationships/themeOverride" Target="../theme/themeOverride25.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8.xml"/><Relationship Id="rId1" Type="http://schemas.openxmlformats.org/officeDocument/2006/relationships/themeOverride" Target="../theme/themeOverride26.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8.xml"/><Relationship Id="rId1" Type="http://schemas.openxmlformats.org/officeDocument/2006/relationships/themeOverride" Target="../theme/themeOverride27.xml"/><Relationship Id="rId5" Type="http://schemas.openxmlformats.org/officeDocument/2006/relationships/image" Target="../media/image21.emf"/><Relationship Id="rId4" Type="http://schemas.openxmlformats.org/officeDocument/2006/relationships/image" Target="../media/image20.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8.xml"/><Relationship Id="rId1" Type="http://schemas.openxmlformats.org/officeDocument/2006/relationships/themeOverride" Target="../theme/themeOverride28.xml"/><Relationship Id="rId5" Type="http://schemas.openxmlformats.org/officeDocument/2006/relationships/image" Target="../media/image21.emf"/><Relationship Id="rId4" Type="http://schemas.openxmlformats.org/officeDocument/2006/relationships/image" Target="../media/image20.emf"/></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8.xml"/><Relationship Id="rId1" Type="http://schemas.openxmlformats.org/officeDocument/2006/relationships/themeOverride" Target="../theme/themeOverride29.xml"/><Relationship Id="rId5" Type="http://schemas.openxmlformats.org/officeDocument/2006/relationships/image" Target="../media/image21.emf"/><Relationship Id="rId4" Type="http://schemas.openxmlformats.org/officeDocument/2006/relationships/image" Target="../media/image20.emf"/></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8.xml"/><Relationship Id="rId1" Type="http://schemas.openxmlformats.org/officeDocument/2006/relationships/themeOverride" Target="../theme/themeOverride30.xml"/><Relationship Id="rId5" Type="http://schemas.openxmlformats.org/officeDocument/2006/relationships/image" Target="../media/image21.emf"/><Relationship Id="rId4" Type="http://schemas.openxmlformats.org/officeDocument/2006/relationships/image" Target="../media/image20.emf"/></Relationships>
</file>

<file path=ppt/slides/_rels/slide38.xml.rels><?xml version="1.0" encoding="UTF-8" standalone="yes"?>
<Relationships xmlns="http://schemas.openxmlformats.org/package/2006/relationships"><Relationship Id="rId2" Type="http://schemas.openxmlformats.org/officeDocument/2006/relationships/hyperlink" Target="https://docs.microsoft.com/en-us/learn/modules/identity-secure-custom-api/"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4.xml"/><Relationship Id="rId1" Type="http://schemas.openxmlformats.org/officeDocument/2006/relationships/themeOverride" Target="../theme/themeOverride1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s://docs.microsoft.com/en-us/azure/active-directory/develop/howto-build-services-resilient-to-metadata-refresh"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hyperlink" Target="https://www.nuget.org/packages/Microsoft.IdentityModel/" TargetMode="External"/><Relationship Id="rId4" Type="http://schemas.openxmlformats.org/officeDocument/2006/relationships/hyperlink" Target="https://docs.microsoft.com/en-us/azure/active-directory/develop/active-directory-signing-key-rollover"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AB8224-C17B-4B05-ACBE-AB676C5238A9}"/>
              </a:ext>
            </a:extLst>
          </p:cNvPr>
          <p:cNvSpPr txBox="1"/>
          <p:nvPr/>
        </p:nvSpPr>
        <p:spPr>
          <a:xfrm>
            <a:off x="760491" y="3892990"/>
            <a:ext cx="5613149"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We will start 4 minutes after the hour</a:t>
            </a:r>
          </a:p>
        </p:txBody>
      </p:sp>
    </p:spTree>
    <p:extLst>
      <p:ext uri="{BB962C8B-B14F-4D97-AF65-F5344CB8AC3E}">
        <p14:creationId xmlns:p14="http://schemas.microsoft.com/office/powerpoint/2010/main" val="11646199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89723-D6DE-4E1D-BC74-13F71B4A2C01}"/>
              </a:ext>
            </a:extLst>
          </p:cNvPr>
          <p:cNvSpPr>
            <a:spLocks noGrp="1"/>
          </p:cNvSpPr>
          <p:nvPr>
            <p:ph type="title"/>
          </p:nvPr>
        </p:nvSpPr>
        <p:spPr/>
        <p:txBody>
          <a:bodyPr/>
          <a:lstStyle/>
          <a:p>
            <a:r>
              <a:rPr lang="en-US" dirty="0"/>
              <a:t>Validating token signature</a:t>
            </a:r>
          </a:p>
        </p:txBody>
      </p:sp>
      <p:sp>
        <p:nvSpPr>
          <p:cNvPr id="3" name="Text Placeholder 2">
            <a:extLst>
              <a:ext uri="{FF2B5EF4-FFF2-40B4-BE49-F238E27FC236}">
                <a16:creationId xmlns:a16="http://schemas.microsoft.com/office/drawing/2014/main" id="{43790F89-3676-4F24-BED1-7BA79ECF2592}"/>
              </a:ext>
            </a:extLst>
          </p:cNvPr>
          <p:cNvSpPr>
            <a:spLocks noGrp="1"/>
          </p:cNvSpPr>
          <p:nvPr>
            <p:ph type="body" sz="quarter" idx="10"/>
          </p:nvPr>
        </p:nvSpPr>
        <p:spPr>
          <a:xfrm>
            <a:off x="584200" y="1435497"/>
            <a:ext cx="11018520" cy="1261081"/>
          </a:xfrm>
        </p:spPr>
        <p:txBody>
          <a:bodyPr>
            <a:normAutofit/>
          </a:bodyPr>
          <a:lstStyle/>
          <a:p>
            <a:r>
              <a:rPr lang="en-US"/>
              <a:t>Use a library for signature verification and JWT decoding.</a:t>
            </a:r>
          </a:p>
          <a:p>
            <a:pPr lvl="1"/>
            <a:r>
              <a:rPr lang="en-US"/>
              <a:t>Attempting to implement this yourself is a security risk.</a:t>
            </a:r>
          </a:p>
          <a:p>
            <a:pPr marL="228600" lvl="1" indent="0">
              <a:buNone/>
            </a:pPr>
            <a:endParaRPr lang="en-US"/>
          </a:p>
        </p:txBody>
      </p:sp>
      <p:grpSp>
        <p:nvGrpSpPr>
          <p:cNvPr id="8" name="Group 7">
            <a:extLst>
              <a:ext uri="{FF2B5EF4-FFF2-40B4-BE49-F238E27FC236}">
                <a16:creationId xmlns:a16="http://schemas.microsoft.com/office/drawing/2014/main" id="{CB8347FA-934A-4855-BD03-59F8077128DE}"/>
              </a:ext>
            </a:extLst>
          </p:cNvPr>
          <p:cNvGrpSpPr/>
          <p:nvPr/>
        </p:nvGrpSpPr>
        <p:grpSpPr>
          <a:xfrm>
            <a:off x="1918490" y="3285625"/>
            <a:ext cx="1474764" cy="1661610"/>
            <a:chOff x="10501425" y="239429"/>
            <a:chExt cx="1474764" cy="1661610"/>
          </a:xfrm>
        </p:grpSpPr>
        <p:sp>
          <p:nvSpPr>
            <p:cNvPr id="4" name="TextBox 3">
              <a:extLst>
                <a:ext uri="{FF2B5EF4-FFF2-40B4-BE49-F238E27FC236}">
                  <a16:creationId xmlns:a16="http://schemas.microsoft.com/office/drawing/2014/main" id="{A73A867D-C425-4845-9254-B2AD2546047E}"/>
                </a:ext>
                <a:ext uri="{C183D7F6-B498-43B3-948B-1728B52AA6E4}">
                  <adec:decorative xmlns:adec="http://schemas.microsoft.com/office/drawing/2017/decorative" val="1"/>
                </a:ext>
              </a:extLst>
            </p:cNvPr>
            <p:cNvSpPr txBox="1"/>
            <p:nvPr/>
          </p:nvSpPr>
          <p:spPr>
            <a:xfrm>
              <a:off x="10501425" y="1357942"/>
              <a:ext cx="1474764" cy="543097"/>
            </a:xfrm>
            <a:prstGeom prst="rect">
              <a:avLst/>
            </a:prstGeom>
            <a:noFill/>
          </p:spPr>
          <p:txBody>
            <a:bodyPr wrap="none" lIns="0" tIns="0" rIns="0" bIns="0" rtlCol="0">
              <a:spAutoFit/>
            </a:bodyPr>
            <a:lstStyle/>
            <a:p>
              <a:pPr algn="ctr" defTabSz="914168">
                <a:lnSpc>
                  <a:spcPct val="90000"/>
                </a:lnSpc>
                <a:spcAft>
                  <a:spcPts val="588"/>
                </a:spcAft>
                <a:defRPr/>
              </a:pPr>
              <a:r>
                <a:rPr lang="en-US" sz="1961">
                  <a:latin typeface="Segoe UI Semibold"/>
                </a:rPr>
                <a:t>Microsoft</a:t>
              </a:r>
              <a:br>
                <a:rPr lang="en-US" sz="1961">
                  <a:latin typeface="Segoe UI Semibold"/>
                </a:rPr>
              </a:br>
              <a:r>
                <a:rPr lang="en-US" sz="1961">
                  <a:latin typeface="Segoe UI Semibold"/>
                </a:rPr>
                <a:t>Identity Web</a:t>
              </a:r>
            </a:p>
          </p:txBody>
        </p:sp>
        <p:sp>
          <p:nvSpPr>
            <p:cNvPr id="5" name="Freeform: Shape 4">
              <a:extLst>
                <a:ext uri="{FF2B5EF4-FFF2-40B4-BE49-F238E27FC236}">
                  <a16:creationId xmlns:a16="http://schemas.microsoft.com/office/drawing/2014/main" id="{CB5BFA93-E089-4BD0-B1F9-742E8C6B23C3}"/>
                </a:ext>
                <a:ext uri="{C183D7F6-B498-43B3-948B-1728B52AA6E4}">
                  <adec:decorative xmlns:adec="http://schemas.microsoft.com/office/drawing/2017/decorative" val="1"/>
                </a:ext>
              </a:extLst>
            </p:cNvPr>
            <p:cNvSpPr/>
            <p:nvPr/>
          </p:nvSpPr>
          <p:spPr bwMode="auto">
            <a:xfrm>
              <a:off x="10727149" y="239429"/>
              <a:ext cx="1023316" cy="1023318"/>
            </a:xfrm>
            <a:custGeom>
              <a:avLst/>
              <a:gdLst>
                <a:gd name="connsiteX0" fmla="*/ 497421 w 1313665"/>
                <a:gd name="connsiteY0" fmla="*/ 21738 h 1313666"/>
                <a:gd name="connsiteX1" fmla="*/ 10881 w 1313665"/>
                <a:gd name="connsiteY1" fmla="*/ 548886 h 1313666"/>
                <a:gd name="connsiteX2" fmla="*/ 13344 w 1313665"/>
                <a:gd name="connsiteY2" fmla="*/ 524458 h 1313666"/>
                <a:gd name="connsiteX3" fmla="*/ 401163 w 1313665"/>
                <a:gd name="connsiteY3" fmla="*/ 51617 h 1313666"/>
                <a:gd name="connsiteX4" fmla="*/ 656833 w 1313665"/>
                <a:gd name="connsiteY4" fmla="*/ 0 h 1313666"/>
                <a:gd name="connsiteX5" fmla="*/ 789208 w 1313665"/>
                <a:gd name="connsiteY5" fmla="*/ 13345 h 1313666"/>
                <a:gd name="connsiteX6" fmla="*/ 800881 w 1313665"/>
                <a:gd name="connsiteY6" fmla="*/ 16969 h 1313666"/>
                <a:gd name="connsiteX7" fmla="*/ 800881 w 1313665"/>
                <a:gd name="connsiteY7" fmla="*/ 16969 h 1313666"/>
                <a:gd name="connsiteX8" fmla="*/ 912501 w 1313665"/>
                <a:gd name="connsiteY8" fmla="*/ 51617 h 1313666"/>
                <a:gd name="connsiteX9" fmla="*/ 1313665 w 1313665"/>
                <a:gd name="connsiteY9" fmla="*/ 656833 h 1313666"/>
                <a:gd name="connsiteX10" fmla="*/ 656832 w 1313665"/>
                <a:gd name="connsiteY10" fmla="*/ 1313666 h 1313666"/>
                <a:gd name="connsiteX11" fmla="*/ 51616 w 1313665"/>
                <a:gd name="connsiteY11" fmla="*/ 912502 h 1313666"/>
                <a:gd name="connsiteX12" fmla="*/ 32166 w 1313665"/>
                <a:gd name="connsiteY12" fmla="*/ 849844 h 1313666"/>
                <a:gd name="connsiteX13" fmla="*/ 32167 w 1313665"/>
                <a:gd name="connsiteY13" fmla="*/ 849843 h 1313666"/>
                <a:gd name="connsiteX14" fmla="*/ 13345 w 1313665"/>
                <a:gd name="connsiteY14" fmla="*/ 789208 h 1313666"/>
                <a:gd name="connsiteX15" fmla="*/ 0 w 1313665"/>
                <a:gd name="connsiteY15" fmla="*/ 656833 h 1313666"/>
                <a:gd name="connsiteX16" fmla="*/ 10882 w 1313665"/>
                <a:gd name="connsiteY16" fmla="*/ 548886 h 1313666"/>
                <a:gd name="connsiteX17" fmla="*/ 497422 w 1313665"/>
                <a:gd name="connsiteY17" fmla="*/ 21738 h 1313666"/>
                <a:gd name="connsiteX18" fmla="*/ 524458 w 1313665"/>
                <a:gd name="connsiteY18" fmla="*/ 13345 h 1313666"/>
                <a:gd name="connsiteX19" fmla="*/ 656833 w 1313665"/>
                <a:gd name="connsiteY19" fmla="*/ 0 h 1313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3665" h="1313666">
                  <a:moveTo>
                    <a:pt x="497421" y="21738"/>
                  </a:moveTo>
                  <a:lnTo>
                    <a:pt x="10881" y="548886"/>
                  </a:lnTo>
                  <a:lnTo>
                    <a:pt x="13344" y="524458"/>
                  </a:lnTo>
                  <a:cubicBezTo>
                    <a:pt x="57092" y="310667"/>
                    <a:pt x="204707" y="134711"/>
                    <a:pt x="401163" y="51617"/>
                  </a:cubicBezTo>
                  <a:close/>
                  <a:moveTo>
                    <a:pt x="656833" y="0"/>
                  </a:moveTo>
                  <a:cubicBezTo>
                    <a:pt x="702178" y="0"/>
                    <a:pt x="746450" y="4595"/>
                    <a:pt x="789208" y="13345"/>
                  </a:cubicBezTo>
                  <a:lnTo>
                    <a:pt x="800881" y="16969"/>
                  </a:lnTo>
                  <a:lnTo>
                    <a:pt x="800881" y="16969"/>
                  </a:lnTo>
                  <a:lnTo>
                    <a:pt x="912501" y="51617"/>
                  </a:lnTo>
                  <a:cubicBezTo>
                    <a:pt x="1148248" y="151330"/>
                    <a:pt x="1313665" y="384764"/>
                    <a:pt x="1313665" y="656833"/>
                  </a:cubicBezTo>
                  <a:cubicBezTo>
                    <a:pt x="1313665" y="1019592"/>
                    <a:pt x="1019591" y="1313666"/>
                    <a:pt x="656832" y="1313666"/>
                  </a:cubicBezTo>
                  <a:cubicBezTo>
                    <a:pt x="384763" y="1313666"/>
                    <a:pt x="151329" y="1148250"/>
                    <a:pt x="51616" y="912502"/>
                  </a:cubicBezTo>
                  <a:lnTo>
                    <a:pt x="32166" y="849844"/>
                  </a:lnTo>
                  <a:lnTo>
                    <a:pt x="32167" y="849843"/>
                  </a:lnTo>
                  <a:lnTo>
                    <a:pt x="13345" y="789208"/>
                  </a:lnTo>
                  <a:cubicBezTo>
                    <a:pt x="4595" y="746450"/>
                    <a:pt x="0" y="702178"/>
                    <a:pt x="0" y="656833"/>
                  </a:cubicBezTo>
                  <a:lnTo>
                    <a:pt x="10882" y="548886"/>
                  </a:lnTo>
                  <a:lnTo>
                    <a:pt x="497422" y="21738"/>
                  </a:lnTo>
                  <a:lnTo>
                    <a:pt x="524458" y="13345"/>
                  </a:lnTo>
                  <a:cubicBezTo>
                    <a:pt x="567216" y="4595"/>
                    <a:pt x="611488" y="0"/>
                    <a:pt x="656833" y="0"/>
                  </a:cubicBezTo>
                  <a:close/>
                </a:path>
              </a:pathLst>
            </a:custGeom>
            <a:solidFill>
              <a:schemeClr val="bg1"/>
            </a:solidFill>
            <a:ln w="10795" cap="flat" cmpd="sng" algn="ctr">
              <a:noFill/>
              <a:prstDash val="solid"/>
            </a:ln>
            <a:effectLst>
              <a:outerShdw blurRad="254000" dist="50800" dir="2700000" algn="tl" rotWithShape="0">
                <a:prstClr val="black">
                  <a:alpha val="25000"/>
                </a:prstClr>
              </a:outerShdw>
            </a:effectLst>
          </p:spPr>
          <p:txBody>
            <a:bodyPr vert="horz" wrap="square" lIns="0" tIns="53747" rIns="0" bIns="53747" numCol="1" rtlCol="0" anchor="ctr" anchorCtr="0" compatLnSpc="1">
              <a:prstTxWarp prst="textNoShape">
                <a:avLst/>
              </a:prstTxWarp>
            </a:bodyPr>
            <a:lstStyle/>
            <a:p>
              <a:pPr algn="ctr" defTabSz="1074317" fontAlgn="base">
                <a:spcBef>
                  <a:spcPct val="0"/>
                </a:spcBef>
                <a:spcAft>
                  <a:spcPct val="0"/>
                </a:spcAft>
              </a:pPr>
              <a:endParaRPr lang="en-US" sz="2307" kern="0">
                <a:solidFill>
                  <a:srgbClr val="3C3C41"/>
                </a:solidFill>
                <a:latin typeface="Segoe UI Semilight"/>
              </a:endParaRPr>
            </a:p>
          </p:txBody>
        </p:sp>
        <p:pic>
          <p:nvPicPr>
            <p:cNvPr id="6" name="Picture 5" descr="Microsoft&#10;Identity Web&#10;">
              <a:extLst>
                <a:ext uri="{FF2B5EF4-FFF2-40B4-BE49-F238E27FC236}">
                  <a16:creationId xmlns:a16="http://schemas.microsoft.com/office/drawing/2014/main" id="{A04B4123-3F4E-4D02-A6A3-6C79B810DE7B}"/>
                </a:ext>
              </a:extLst>
            </p:cNvPr>
            <p:cNvPicPr>
              <a:picLocks noChangeAspect="1"/>
            </p:cNvPicPr>
            <p:nvPr/>
          </p:nvPicPr>
          <p:blipFill>
            <a:blip r:embed="rId3">
              <a:clrChange>
                <a:clrFrom>
                  <a:srgbClr val="FFFFFF"/>
                </a:clrFrom>
                <a:clrTo>
                  <a:srgbClr val="FFFFFF">
                    <a:alpha val="0"/>
                  </a:srgbClr>
                </a:clrTo>
              </a:clrChange>
              <a:biLevel thresh="75000"/>
            </a:blip>
            <a:stretch>
              <a:fillRect/>
            </a:stretch>
          </p:blipFill>
          <p:spPr>
            <a:xfrm>
              <a:off x="10883958" y="365125"/>
              <a:ext cx="749764" cy="771925"/>
            </a:xfrm>
            <a:prstGeom prst="rect">
              <a:avLst/>
            </a:prstGeom>
          </p:spPr>
        </p:pic>
      </p:grpSp>
      <p:grpSp>
        <p:nvGrpSpPr>
          <p:cNvPr id="7" name="Group 6">
            <a:extLst>
              <a:ext uri="{FF2B5EF4-FFF2-40B4-BE49-F238E27FC236}">
                <a16:creationId xmlns:a16="http://schemas.microsoft.com/office/drawing/2014/main" id="{1FDD3F9B-283B-4F2C-95BB-572678E74611}"/>
              </a:ext>
            </a:extLst>
          </p:cNvPr>
          <p:cNvGrpSpPr/>
          <p:nvPr/>
        </p:nvGrpSpPr>
        <p:grpSpPr>
          <a:xfrm>
            <a:off x="5285680" y="3285625"/>
            <a:ext cx="1547526" cy="1525872"/>
            <a:chOff x="10465044" y="2255564"/>
            <a:chExt cx="1547526" cy="1525872"/>
          </a:xfrm>
        </p:grpSpPr>
        <p:pic>
          <p:nvPicPr>
            <p:cNvPr id="1026" name="Picture 2" descr="See the source image">
              <a:extLst>
                <a:ext uri="{FF2B5EF4-FFF2-40B4-BE49-F238E27FC236}">
                  <a16:creationId xmlns:a16="http://schemas.microsoft.com/office/drawing/2014/main" id="{F5E34DB0-CC2A-4557-80A1-12429AA140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65044" y="3120100"/>
              <a:ext cx="1547526" cy="66133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See the source image">
              <a:extLst>
                <a:ext uri="{FF2B5EF4-FFF2-40B4-BE49-F238E27FC236}">
                  <a16:creationId xmlns:a16="http://schemas.microsoft.com/office/drawing/2014/main" id="{FBFD77E1-1B1C-4C10-81F8-AC8E3E123B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69713" y="2255564"/>
              <a:ext cx="1378254" cy="86453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F1150C55-9712-4FEA-836A-D1EE7B3EC490}"/>
              </a:ext>
            </a:extLst>
          </p:cNvPr>
          <p:cNvGrpSpPr/>
          <p:nvPr/>
        </p:nvGrpSpPr>
        <p:grpSpPr>
          <a:xfrm>
            <a:off x="8290115" y="3285625"/>
            <a:ext cx="1468713" cy="1608232"/>
            <a:chOff x="10619443" y="4981806"/>
            <a:chExt cx="1468713" cy="1608232"/>
          </a:xfrm>
        </p:grpSpPr>
        <p:pic>
          <p:nvPicPr>
            <p:cNvPr id="3074" name="Picture 2" descr="See the source image">
              <a:extLst>
                <a:ext uri="{FF2B5EF4-FFF2-40B4-BE49-F238E27FC236}">
                  <a16:creationId xmlns:a16="http://schemas.microsoft.com/office/drawing/2014/main" id="{20BBB471-BE1B-4C74-9AE3-BF24E56D8B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619443" y="5763887"/>
              <a:ext cx="1468713" cy="82615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See the source image">
              <a:extLst>
                <a:ext uri="{FF2B5EF4-FFF2-40B4-BE49-F238E27FC236}">
                  <a16:creationId xmlns:a16="http://schemas.microsoft.com/office/drawing/2014/main" id="{F8D097EE-ED9E-4992-A760-8BC51600708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62798" y="4981806"/>
              <a:ext cx="1382004" cy="103650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4700365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lstStyle/>
          <a:p>
            <a:r>
              <a:rPr lang="en-US" dirty="0"/>
              <a:t>Delegated Permission</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435497"/>
            <a:ext cx="11018520" cy="4235006"/>
          </a:xfrm>
        </p:spPr>
        <p:txBody>
          <a:bodyPr/>
          <a:lstStyle/>
          <a:p>
            <a:pPr lvl="1"/>
            <a:r>
              <a:rPr lang="en-US" dirty="0"/>
              <a:t>There will be no </a:t>
            </a:r>
            <a:r>
              <a:rPr lang="en-US" dirty="0" err="1"/>
              <a:t>idtyp</a:t>
            </a:r>
            <a:r>
              <a:rPr lang="en-US" dirty="0"/>
              <a:t> claim</a:t>
            </a:r>
          </a:p>
          <a:p>
            <a:pPr lvl="1"/>
            <a:r>
              <a:rPr lang="en-US" dirty="0"/>
              <a:t>There must be a </a:t>
            </a:r>
            <a:r>
              <a:rPr lang="en-US" dirty="0" err="1"/>
              <a:t>scp</a:t>
            </a:r>
            <a:r>
              <a:rPr lang="en-US" dirty="0"/>
              <a:t> claim or the access must be rejected</a:t>
            </a:r>
          </a:p>
          <a:p>
            <a:pPr lvl="1"/>
            <a:r>
              <a:rPr lang="en-US" dirty="0"/>
              <a:t>A scope is denoted as </a:t>
            </a:r>
            <a:r>
              <a:rPr lang="en-US" b="1" i="1" dirty="0" err="1"/>
              <a:t>scp</a:t>
            </a:r>
            <a:r>
              <a:rPr lang="en-US" b="1" i="1" dirty="0"/>
              <a:t> </a:t>
            </a:r>
            <a:r>
              <a:rPr lang="en-US" dirty="0"/>
              <a:t>claim in the token:</a:t>
            </a:r>
          </a:p>
          <a:p>
            <a:pPr lvl="2"/>
            <a:r>
              <a:rPr lang="en-US" dirty="0" err="1">
                <a:highlight>
                  <a:srgbClr val="FFFF00"/>
                </a:highlight>
              </a:rPr>
              <a:t>Eg</a:t>
            </a:r>
            <a:r>
              <a:rPr lang="en-US" dirty="0">
                <a:highlight>
                  <a:srgbClr val="FFFF00"/>
                </a:highlight>
              </a:rPr>
              <a:t>: "</a:t>
            </a:r>
            <a:r>
              <a:rPr lang="en-US" dirty="0" err="1">
                <a:highlight>
                  <a:srgbClr val="FFFF00"/>
                </a:highlight>
              </a:rPr>
              <a:t>scp</a:t>
            </a:r>
            <a:r>
              <a:rPr lang="en-US" dirty="0">
                <a:highlight>
                  <a:srgbClr val="FFFF00"/>
                </a:highlight>
              </a:rPr>
              <a:t>": "</a:t>
            </a:r>
            <a:r>
              <a:rPr lang="en-US" dirty="0" err="1">
                <a:highlight>
                  <a:srgbClr val="FFFF00"/>
                </a:highlight>
              </a:rPr>
              <a:t>Catalog.View.Published</a:t>
            </a:r>
            <a:r>
              <a:rPr lang="en-US" dirty="0">
                <a:highlight>
                  <a:srgbClr val="FFFF00"/>
                </a:highlight>
              </a:rPr>
              <a:t>",</a:t>
            </a:r>
          </a:p>
          <a:p>
            <a:pPr lvl="1"/>
            <a:r>
              <a:rPr lang="en-US" dirty="0"/>
              <a:t>In the case where there are more than one delegated permissions granted to the app, the value of </a:t>
            </a:r>
            <a:r>
              <a:rPr lang="en-US" b="1" i="1" dirty="0" err="1"/>
              <a:t>scp</a:t>
            </a:r>
            <a:r>
              <a:rPr lang="en-US" dirty="0"/>
              <a:t> claim gets populated by all the granted scopes separated by spaces:</a:t>
            </a:r>
          </a:p>
          <a:p>
            <a:pPr lvl="2"/>
            <a:r>
              <a:rPr lang="en-US" dirty="0" err="1">
                <a:highlight>
                  <a:srgbClr val="FFFF00"/>
                </a:highlight>
              </a:rPr>
              <a:t>Eg</a:t>
            </a:r>
            <a:r>
              <a:rPr lang="en-US" dirty="0">
                <a:highlight>
                  <a:srgbClr val="FFFF00"/>
                </a:highlight>
              </a:rPr>
              <a:t>: "</a:t>
            </a:r>
            <a:r>
              <a:rPr lang="en-US" dirty="0" err="1">
                <a:highlight>
                  <a:srgbClr val="FFFF00"/>
                </a:highlight>
              </a:rPr>
              <a:t>scp</a:t>
            </a:r>
            <a:r>
              <a:rPr lang="en-US" dirty="0">
                <a:highlight>
                  <a:srgbClr val="FFFF00"/>
                </a:highlight>
              </a:rPr>
              <a:t>": "</a:t>
            </a:r>
            <a:r>
              <a:rPr lang="en-US" dirty="0" err="1">
                <a:highlight>
                  <a:srgbClr val="FFFF00"/>
                </a:highlight>
              </a:rPr>
              <a:t>Catalog.View.Published</a:t>
            </a:r>
            <a:r>
              <a:rPr lang="en-US" dirty="0">
                <a:highlight>
                  <a:srgbClr val="FFFF00"/>
                </a:highlight>
              </a:rPr>
              <a:t> </a:t>
            </a:r>
            <a:r>
              <a:rPr lang="en-US" dirty="0" err="1">
                <a:highlight>
                  <a:srgbClr val="FFFF00"/>
                </a:highlight>
              </a:rPr>
              <a:t>Sales.ReadWrite.All</a:t>
            </a:r>
            <a:r>
              <a:rPr lang="en-US" dirty="0">
                <a:highlight>
                  <a:srgbClr val="FFFF00"/>
                </a:highlight>
              </a:rPr>
              <a:t>”</a:t>
            </a:r>
          </a:p>
          <a:p>
            <a:pPr lvl="1"/>
            <a:r>
              <a:rPr lang="en-US" dirty="0"/>
              <a:t>Ensure that the user is allowed access the resource</a:t>
            </a:r>
          </a:p>
          <a:p>
            <a:pPr lvl="1"/>
            <a:r>
              <a:rPr lang="en-US" sz="2000" dirty="0"/>
              <a:t>Use an immutable claim to identity the user</a:t>
            </a:r>
          </a:p>
          <a:p>
            <a:pPr lvl="2"/>
            <a:r>
              <a:rPr lang="en-US" dirty="0"/>
              <a:t>Sub: </a:t>
            </a:r>
            <a:r>
              <a:rPr lang="en-US" dirty="0">
                <a:sym typeface="Wingdings" panose="05000000000000000000" pitchFamily="2" charset="2"/>
              </a:rPr>
              <a:t> </a:t>
            </a:r>
            <a:r>
              <a:rPr lang="en-US" b="0" i="0" dirty="0">
                <a:solidFill>
                  <a:srgbClr val="333333"/>
                </a:solidFill>
                <a:effectLst/>
                <a:latin typeface="Segoe UI" panose="020B0502040204020203" pitchFamily="34" charset="0"/>
              </a:rPr>
              <a:t>The principal about which the token asserts information, such as the user of an app. </a:t>
            </a:r>
          </a:p>
          <a:p>
            <a:pPr lvl="2"/>
            <a:r>
              <a:rPr lang="en-US" b="1" dirty="0">
                <a:solidFill>
                  <a:srgbClr val="333333"/>
                </a:solidFill>
                <a:latin typeface="Segoe UI" panose="020B0502040204020203" pitchFamily="34" charset="0"/>
                <a:sym typeface="Wingdings" panose="05000000000000000000" pitchFamily="2" charset="2"/>
              </a:rPr>
              <a:t>Or</a:t>
            </a:r>
            <a:endParaRPr lang="en-US" b="1" dirty="0">
              <a:sym typeface="Wingdings" panose="05000000000000000000" pitchFamily="2" charset="2"/>
            </a:endParaRPr>
          </a:p>
          <a:p>
            <a:pPr lvl="2"/>
            <a:r>
              <a:rPr lang="en-US" dirty="0" err="1"/>
              <a:t>Oid</a:t>
            </a:r>
            <a:r>
              <a:rPr lang="en-US" dirty="0"/>
              <a:t>: </a:t>
            </a:r>
            <a:r>
              <a:rPr lang="en-US" dirty="0">
                <a:sym typeface="Wingdings" panose="05000000000000000000" pitchFamily="2" charset="2"/>
              </a:rPr>
              <a:t> User </a:t>
            </a:r>
            <a:r>
              <a:rPr lang="en-US" dirty="0" err="1">
                <a:sym typeface="Wingdings" panose="05000000000000000000" pitchFamily="2" charset="2"/>
              </a:rPr>
              <a:t>Object_id</a:t>
            </a:r>
            <a:r>
              <a:rPr lang="en-US" dirty="0">
                <a:sym typeface="Wingdings" panose="05000000000000000000" pitchFamily="2" charset="2"/>
              </a:rPr>
              <a:t> which is immutable (unique) value.</a:t>
            </a:r>
            <a:endParaRPr lang="en-US" dirty="0"/>
          </a:p>
          <a:p>
            <a:pPr lvl="2"/>
            <a:r>
              <a:rPr lang="en-US" dirty="0" err="1"/>
              <a:t>Tid</a:t>
            </a:r>
            <a:r>
              <a:rPr lang="en-US" dirty="0"/>
              <a:t>:  </a:t>
            </a:r>
            <a:r>
              <a:rPr lang="en-US" dirty="0">
                <a:sym typeface="Wingdings" panose="05000000000000000000" pitchFamily="2" charset="2"/>
              </a:rPr>
              <a:t> Tenant ID</a:t>
            </a:r>
            <a:endParaRPr lang="en-US" dirty="0"/>
          </a:p>
        </p:txBody>
      </p:sp>
    </p:spTree>
    <p:extLst>
      <p:ext uri="{BB962C8B-B14F-4D97-AF65-F5344CB8AC3E}">
        <p14:creationId xmlns:p14="http://schemas.microsoft.com/office/powerpoint/2010/main" val="386735106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6390" y="1434370"/>
            <a:ext cx="11018520" cy="5583067"/>
          </a:xfrm>
        </p:spPr>
        <p:txBody>
          <a:bodyPr/>
          <a:lstStyle/>
          <a:p>
            <a:r>
              <a:rPr lang="en-US"/>
              <a:t>JSON Web Token</a:t>
            </a:r>
          </a:p>
          <a:p>
            <a:endParaRPr lang="en-US" sz="1800"/>
          </a:p>
          <a:p>
            <a:r>
              <a:rPr lang="en-US" sz="1800"/>
              <a:t>eyJ0eXAiOiJKV1QiLCJhbGciOiJSUzI1NiIsImtpZCI6InU0T2ZORlBId0VCb3NIanRyYXVPYlY4NExuWSJ9.eyJhdWQiOiI0MTY2ODRhNy0wYjUyLTRmYTMtOTkxOC1lNzZkMTY1NDJiZTIiLCJpc3MiOiJodHRwczovL2xvZ2luLm1pY3Jvc29mdG9ubGluZS5jb20vYzcyYTI5NWQtZDdhNS00MWVhLWEzNTEtYjE1ZGQ5ZjY3MjE1L3YyLjAiLCJpYXQiOjE1NjM4ODMzMzYsIm5iZiI6MTU2Mzg4MzMzNiwiZXhwIjoxNTYzODg3MjM2LCJhaW8iOiJBVFFBeS84TUFBQUFhTHRBLzNNb2R4K09OK1FNaTUwMnZycFdib0h6c253akNxYmladU9qcTE2bFkxelU3YkVNdDlIUW90NXJGcDVqIiwiYXpwIjoiYmI3NjRjMjEtNDliOC00OWRlLWFhMjQtNmM3NmQ3ZGM4MDBmIiwiYXpwYWNyIjoiMCIsIm5hbWUiOiJNZWdhbiBCb3dlbiIsIm9pZCI6IjBlNzQ4Y2QwLTVkMmEtNDkxOC1hMzUxLTk1NDllNzVmZDFkZCIsInByZWZlcnJlZF91c2VybmFtZSI6Ik1lZ2FuQkBtaWNyb3NvZnRpZGVudGl0eS5kZXYiLCJyaCI6IkkiLCJyb2xlcyI6WyJBZG1pbiJdLCJzY3AiOiJDYXRhbG9nLlZpZXcuQWxsIENhdGFsb2cuVmlldy5QdWJsaXNoZWQiLCJzdWIiOiIwWDdQdkVUNG9ySFJuUlluZE12QTRDWWxZeGdfQ293c0UxQkdUSUFLNmhFIiwidGlkIjoiYzcyYTI5NWQtZDdhNS00MWVhLWEzNTEtYjE1ZGQ5ZjY3MjE1IiwidXRpIjoia2FlRkNSR3dtMFNPd01Obmp2SUhBQSIsInZlciI6IjIuMCJ9.gdp_cBRgJhfDo7d8_ooG1d41NCfLmLLwNxFTQl-_hhskeHXg45DMFBTCyxBv1Kt5ggrxxKgfkAZTdrM01mzpw-DhA8TX7xi7altJJ-iIjNMrRQVJI8F6UVZxMetgN_20184Ry9lbBDDOI0Ac6A8UnpV8uUbV08Aiiaj3ecjpX3vAaaTKuOQsdmzZEh9CK1REvxn6ospUTkL2wzqMQ-E4h-wb30-NpCqLuuaGITqpw45Sunn1hoq8fIZyzgCkVz65V_Udw4eTbKA1FGOg7nXiN_Pp0EKy1O6qiN77BQENA5PQOlcgRaOedQ1N9eH6_qT4AavHKMkqrxfcFp2QAD-UR</a:t>
            </a:r>
          </a:p>
          <a:p>
            <a:endParaRPr lang="en-US" sz="1800"/>
          </a:p>
        </p:txBody>
      </p:sp>
    </p:spTree>
    <p:extLst>
      <p:ext uri="{BB962C8B-B14F-4D97-AF65-F5344CB8AC3E}">
        <p14:creationId xmlns:p14="http://schemas.microsoft.com/office/powerpoint/2010/main" val="21941664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4732"/>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1563883336,</a:t>
            </a:r>
          </a:p>
          <a:p>
            <a:r>
              <a:rPr lang="en-US" sz="2000"/>
              <a:t>"</a:t>
            </a:r>
            <a:r>
              <a:rPr lang="en-US" sz="2000" err="1"/>
              <a:t>nbf</a:t>
            </a:r>
            <a:r>
              <a:rPr lang="en-US" sz="2000"/>
              <a:t>": 1563883336,</a:t>
            </a:r>
          </a:p>
          <a:p>
            <a:r>
              <a:rPr lang="en-US" sz="2000"/>
              <a:t>"exp": 1563887236,</a:t>
            </a:r>
          </a:p>
          <a:p>
            <a:r>
              <a:rPr lang="en-US" sz="2000"/>
              <a:t>"</a:t>
            </a:r>
            <a:r>
              <a:rPr lang="en-US" sz="2000" err="1"/>
              <a:t>azp</a:t>
            </a:r>
            <a:r>
              <a:rPr lang="en-US" sz="2000"/>
              <a:t>": "bb764c21-49b8-49de-aa24-6c76d7dc800f",</a:t>
            </a:r>
          </a:p>
          <a:p>
            <a:r>
              <a:rPr lang="en-US" sz="2000"/>
              <a:t>"</a:t>
            </a:r>
            <a:r>
              <a:rPr lang="en-US" sz="2000" err="1"/>
              <a:t>azpacr</a:t>
            </a:r>
            <a:r>
              <a:rPr lang="en-US" sz="2000"/>
              <a:t>": "0",</a:t>
            </a:r>
          </a:p>
          <a:p>
            <a:r>
              <a:rPr lang="en-US" sz="2000"/>
              <a:t>"name": "Megan Bowen",</a:t>
            </a:r>
          </a:p>
          <a:p>
            <a:r>
              <a:rPr lang="en-US" sz="2000"/>
              <a:t>"</a:t>
            </a:r>
            <a:r>
              <a:rPr lang="en-US" sz="2000" err="1"/>
              <a:t>oid</a:t>
            </a:r>
            <a:r>
              <a:rPr lang="en-US" sz="2000"/>
              <a:t>": "0e748cd0-5d2a-4918-a351-9549e75fd1dd",</a:t>
            </a:r>
          </a:p>
          <a:p>
            <a:r>
              <a:rPr lang="en-US" sz="2000"/>
              <a:t>"</a:t>
            </a:r>
            <a:r>
              <a:rPr lang="en-US" sz="2000" err="1"/>
              <a:t>preferred_username</a:t>
            </a:r>
            <a:r>
              <a:rPr lang="en-US" sz="2000"/>
              <a:t>": "</a:t>
            </a:r>
            <a:r>
              <a:rPr lang="en-US" sz="2000" err="1"/>
              <a:t>MeganB@microsoftidentity.dev</a:t>
            </a:r>
            <a:r>
              <a:rPr lang="en-US" sz="2000"/>
              <a:t>",</a:t>
            </a:r>
          </a:p>
          <a:p>
            <a:r>
              <a:rPr lang="en-US" sz="2000">
                <a:highlight>
                  <a:srgbClr val="FFFF00"/>
                </a:highlight>
              </a:rPr>
              <a:t>"</a:t>
            </a:r>
            <a:r>
              <a:rPr lang="en-US" sz="2000" err="1">
                <a:highlight>
                  <a:srgbClr val="FFFF00"/>
                </a:highlight>
              </a:rPr>
              <a:t>scp</a:t>
            </a:r>
            <a:r>
              <a:rPr lang="en-US" sz="2000">
                <a:highlight>
                  <a:srgbClr val="FFFF00"/>
                </a:highlight>
              </a:rPr>
              <a:t>": "</a:t>
            </a:r>
            <a:r>
              <a:rPr lang="en-US" sz="2000" err="1">
                <a:highlight>
                  <a:srgbClr val="FFFF00"/>
                </a:highlight>
              </a:rPr>
              <a:t>Catalog.View.Published</a:t>
            </a:r>
            <a:r>
              <a:rPr lang="en-US" sz="2000">
                <a:highlight>
                  <a:srgbClr val="FFFF00"/>
                </a:highlight>
              </a:rPr>
              <a:t>",</a:t>
            </a:r>
          </a:p>
          <a:p>
            <a:r>
              <a:rPr lang="en-US" sz="2000"/>
              <a:t>"sub": "0X7PvET4orHRnRYndMvA4CYlYxg_CowsE1BGTIAK6hE",</a:t>
            </a:r>
          </a:p>
          <a:p>
            <a:r>
              <a:rPr lang="en-US" sz="2000"/>
              <a:t>"</a:t>
            </a:r>
            <a:r>
              <a:rPr lang="en-US" sz="2000" err="1"/>
              <a:t>tid</a:t>
            </a:r>
            <a:r>
              <a:rPr lang="en-US" sz="2000"/>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317672462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p:txBody>
          <a:bodyPr/>
          <a:lstStyle/>
          <a:p>
            <a:r>
              <a:rPr lang="en-US"/>
              <a:t>Delegated Permissions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4732"/>
            <a:ext cx="11018520" cy="5109091"/>
          </a:xfrm>
        </p:spPr>
        <p:txBody>
          <a:bodyPr/>
          <a:lstStyle/>
          <a:p>
            <a:r>
              <a:rPr lang="en-US" sz="2000"/>
              <a:t>"</a:t>
            </a:r>
            <a:r>
              <a:rPr lang="en-US" sz="2000" err="1"/>
              <a:t>aud</a:t>
            </a:r>
            <a:r>
              <a:rPr lang="en-US" sz="2000"/>
              <a:t>": "416684a7-0b52-4fa3-9918-e76d16542be2",</a:t>
            </a:r>
          </a:p>
          <a:p>
            <a:r>
              <a:rPr lang="en-US" sz="2000"/>
              <a:t>"</a:t>
            </a:r>
            <a:r>
              <a:rPr lang="en-US" sz="2000" err="1"/>
              <a:t>iss</a:t>
            </a:r>
            <a:r>
              <a:rPr lang="en-US" sz="2000"/>
              <a:t>": "https://login.microsoftonline.com/c72a295d-d7a5-41ea-a351-b15dd9f67215/v2.0",</a:t>
            </a:r>
          </a:p>
          <a:p>
            <a:r>
              <a:rPr lang="en-US" sz="2000"/>
              <a:t>"</a:t>
            </a:r>
            <a:r>
              <a:rPr lang="en-US" sz="2000" err="1"/>
              <a:t>iat</a:t>
            </a:r>
            <a:r>
              <a:rPr lang="en-US" sz="2000"/>
              <a:t>": 1563883336,</a:t>
            </a:r>
          </a:p>
          <a:p>
            <a:r>
              <a:rPr lang="en-US" sz="2000"/>
              <a:t>"</a:t>
            </a:r>
            <a:r>
              <a:rPr lang="en-US" sz="2000" err="1"/>
              <a:t>nbf</a:t>
            </a:r>
            <a:r>
              <a:rPr lang="en-US" sz="2000"/>
              <a:t>": 1563883336,</a:t>
            </a:r>
          </a:p>
          <a:p>
            <a:r>
              <a:rPr lang="en-US" sz="2000"/>
              <a:t>"exp": 1563887236,</a:t>
            </a:r>
          </a:p>
          <a:p>
            <a:r>
              <a:rPr lang="en-US" sz="2000"/>
              <a:t>"</a:t>
            </a:r>
            <a:r>
              <a:rPr lang="en-US" sz="2000" err="1"/>
              <a:t>azp</a:t>
            </a:r>
            <a:r>
              <a:rPr lang="en-US" sz="2000"/>
              <a:t>": "bb764c21-49b8-49de-aa24-6c76d7dc800f",</a:t>
            </a:r>
          </a:p>
          <a:p>
            <a:r>
              <a:rPr lang="en-US" sz="2000"/>
              <a:t>"</a:t>
            </a:r>
            <a:r>
              <a:rPr lang="en-US" sz="2000" err="1"/>
              <a:t>azpacr</a:t>
            </a:r>
            <a:r>
              <a:rPr lang="en-US" sz="2000"/>
              <a:t>": "0",</a:t>
            </a:r>
          </a:p>
          <a:p>
            <a:r>
              <a:rPr lang="en-US" sz="2000"/>
              <a:t>"name": "Megan Bowen",</a:t>
            </a:r>
          </a:p>
          <a:p>
            <a:r>
              <a:rPr lang="en-US" sz="2000">
                <a:highlight>
                  <a:srgbClr val="00FF00"/>
                </a:highlight>
              </a:rPr>
              <a:t>"</a:t>
            </a:r>
            <a:r>
              <a:rPr lang="en-US" sz="2000" err="1">
                <a:highlight>
                  <a:srgbClr val="00FF00"/>
                </a:highlight>
              </a:rPr>
              <a:t>oid</a:t>
            </a:r>
            <a:r>
              <a:rPr lang="en-US" sz="2000">
                <a:highlight>
                  <a:srgbClr val="00FF00"/>
                </a:highlight>
              </a:rPr>
              <a:t>": "0e748cd0-5d2a-4918-a351-9549e75fd1dd",</a:t>
            </a:r>
          </a:p>
          <a:p>
            <a:r>
              <a:rPr lang="en-US" sz="2000"/>
              <a:t>"</a:t>
            </a:r>
            <a:r>
              <a:rPr lang="en-US" sz="2000" err="1"/>
              <a:t>preferred_username</a:t>
            </a:r>
            <a:r>
              <a:rPr lang="en-US" sz="2000"/>
              <a:t>": "</a:t>
            </a:r>
            <a:r>
              <a:rPr lang="en-US" sz="2000" err="1"/>
              <a:t>MeganB@microsoftidentity.dev</a:t>
            </a:r>
            <a:r>
              <a:rPr lang="en-US" sz="2000"/>
              <a:t>",</a:t>
            </a:r>
          </a:p>
          <a:p>
            <a:r>
              <a:rPr lang="en-US" sz="2000"/>
              <a:t>"</a:t>
            </a:r>
            <a:r>
              <a:rPr lang="en-US" sz="2000" err="1"/>
              <a:t>scp</a:t>
            </a:r>
            <a:r>
              <a:rPr lang="en-US" sz="2000"/>
              <a:t>": "</a:t>
            </a:r>
            <a:r>
              <a:rPr lang="en-US" sz="2000" err="1"/>
              <a:t>Catalog.View.Published</a:t>
            </a:r>
            <a:r>
              <a:rPr lang="en-US" sz="2000"/>
              <a:t>",</a:t>
            </a:r>
          </a:p>
          <a:p>
            <a:r>
              <a:rPr lang="en-US" sz="2000">
                <a:highlight>
                  <a:srgbClr val="FFFF00"/>
                </a:highlight>
              </a:rPr>
              <a:t>"sub": "0X7PvET4orHRnRYndMvA4CYlYxg_CowsE1BGTIAK6hE",</a:t>
            </a:r>
          </a:p>
          <a:p>
            <a:r>
              <a:rPr lang="en-US" sz="2000">
                <a:highlight>
                  <a:srgbClr val="00FF00"/>
                </a:highlight>
              </a:rPr>
              <a:t>"</a:t>
            </a:r>
            <a:r>
              <a:rPr lang="en-US" sz="2000" err="1">
                <a:highlight>
                  <a:srgbClr val="00FF00"/>
                </a:highlight>
              </a:rPr>
              <a:t>tid</a:t>
            </a:r>
            <a:r>
              <a:rPr lang="en-US" sz="2000">
                <a:highlight>
                  <a:srgbClr val="00FF00"/>
                </a:highlight>
              </a:rPr>
              <a:t>": "c72a295d-d7a5-41ea-a351-b15dd9f67215",</a:t>
            </a:r>
          </a:p>
          <a:p>
            <a:r>
              <a:rPr lang="en-US" sz="2000"/>
              <a:t>"</a:t>
            </a:r>
            <a:r>
              <a:rPr lang="en-US" sz="2000" err="1"/>
              <a:t>ver</a:t>
            </a:r>
            <a:r>
              <a:rPr lang="en-US" sz="2000"/>
              <a:t>": "2.0"</a:t>
            </a:r>
          </a:p>
        </p:txBody>
      </p:sp>
    </p:spTree>
    <p:extLst>
      <p:ext uri="{BB962C8B-B14F-4D97-AF65-F5344CB8AC3E}">
        <p14:creationId xmlns:p14="http://schemas.microsoft.com/office/powerpoint/2010/main" val="237944281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a:t>App Roles for Apps</a:t>
            </a:r>
            <a:br>
              <a:rPr lang="en-US"/>
            </a:br>
            <a:r>
              <a:rPr lang="en-US" sz="3600"/>
              <a:t>(Application Permissions)</a:t>
            </a:r>
            <a:endParaRPr lang="en-US"/>
          </a:p>
        </p:txBody>
      </p:sp>
      <p:sp>
        <p:nvSpPr>
          <p:cNvPr id="6" name="Text Placeholder 5">
            <a:extLst>
              <a:ext uri="{FF2B5EF4-FFF2-40B4-BE49-F238E27FC236}">
                <a16:creationId xmlns:a16="http://schemas.microsoft.com/office/drawing/2014/main" id="{17885BB7-598A-434A-BA7A-15D58F4755AD}"/>
              </a:ext>
            </a:extLst>
          </p:cNvPr>
          <p:cNvSpPr>
            <a:spLocks noGrp="1"/>
          </p:cNvSpPr>
          <p:nvPr>
            <p:ph type="body" idx="1"/>
          </p:nvPr>
        </p:nvSpPr>
        <p:spPr/>
        <p:txBody>
          <a:bodyPr/>
          <a:lstStyle/>
          <a:p>
            <a:endParaRPr lang="en-US"/>
          </a:p>
        </p:txBody>
      </p:sp>
      <p:sp>
        <p:nvSpPr>
          <p:cNvPr id="5" name="Title 3">
            <a:extLst>
              <a:ext uri="{FF2B5EF4-FFF2-40B4-BE49-F238E27FC236}">
                <a16:creationId xmlns:a16="http://schemas.microsoft.com/office/drawing/2014/main" id="{E778C6A9-B447-4688-9B6E-A8C0A160D46C}"/>
              </a:ext>
            </a:extLst>
          </p:cNvPr>
          <p:cNvSpPr txBox="1">
            <a:spLocks/>
          </p:cNvSpPr>
          <p:nvPr/>
        </p:nvSpPr>
        <p:spPr>
          <a:xfrm>
            <a:off x="1425208" y="5918328"/>
            <a:ext cx="8652338" cy="785741"/>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lgn="ctr"/>
            <a:r>
              <a:rPr lang="en-US" sz="4000">
                <a:gradFill>
                  <a:gsLst>
                    <a:gs pos="1250">
                      <a:srgbClr val="FFFFFF"/>
                    </a:gs>
                    <a:gs pos="100000">
                      <a:srgbClr val="FFFFFF"/>
                    </a:gs>
                  </a:gsLst>
                  <a:lin ang="5400000" scaled="0"/>
                </a:gradFill>
              </a:rPr>
              <a:t>http://aka.ms/approles</a:t>
            </a:r>
            <a:endParaRPr kumimoji="0" lang="en-US" sz="4000" b="0" i="0" u="none" strike="noStrike" kern="1200" cap="none" spc="-100" normalizeH="0" baseline="0" noProof="0">
              <a:ln w="3175">
                <a:noFill/>
              </a:ln>
              <a:gradFill>
                <a:gsLst>
                  <a:gs pos="1250">
                    <a:srgbClr val="FFFFFF"/>
                  </a:gs>
                  <a:gs pos="100000">
                    <a:srgbClr val="FFFFFF"/>
                  </a:gs>
                </a:gsLst>
                <a:lin ang="5400000" scaled="0"/>
              </a:gradFill>
              <a:effectLst/>
              <a:uLnTx/>
              <a:uFillTx/>
              <a:latin typeface="Segoe UI Light"/>
              <a:ea typeface="+mn-ea"/>
              <a:cs typeface="Segoe UI" pitchFamily="34" charset="0"/>
            </a:endParaRPr>
          </a:p>
        </p:txBody>
      </p:sp>
    </p:spTree>
    <p:extLst>
      <p:ext uri="{BB962C8B-B14F-4D97-AF65-F5344CB8AC3E}">
        <p14:creationId xmlns:p14="http://schemas.microsoft.com/office/powerpoint/2010/main" val="252823592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35792-8381-4F34-804A-6DCA78932629}"/>
              </a:ext>
            </a:extLst>
          </p:cNvPr>
          <p:cNvSpPr>
            <a:spLocks noGrp="1"/>
          </p:cNvSpPr>
          <p:nvPr>
            <p:ph type="title"/>
          </p:nvPr>
        </p:nvSpPr>
        <p:spPr>
          <a:prstGeom prst="rect">
            <a:avLst/>
          </a:prstGeom>
        </p:spPr>
        <p:txBody>
          <a:bodyPr vert="horz" wrap="square" lIns="91440" tIns="45720" rIns="91440" bIns="45720" rtlCol="0" anchor="t">
            <a:noAutofit/>
          </a:bodyPr>
          <a:lstStyle/>
          <a:p>
            <a:r>
              <a:rPr lang="en-US"/>
              <a:t>App Roles for apps</a:t>
            </a:r>
          </a:p>
        </p:txBody>
      </p:sp>
      <p:sp>
        <p:nvSpPr>
          <p:cNvPr id="6" name="Text Placeholder 5">
            <a:extLst>
              <a:ext uri="{FF2B5EF4-FFF2-40B4-BE49-F238E27FC236}">
                <a16:creationId xmlns:a16="http://schemas.microsoft.com/office/drawing/2014/main" id="{D4263618-F96B-4509-8180-B334EACC5182}"/>
              </a:ext>
            </a:extLst>
          </p:cNvPr>
          <p:cNvSpPr>
            <a:spLocks noGrp="1"/>
          </p:cNvSpPr>
          <p:nvPr>
            <p:ph type="body" sz="quarter" idx="10"/>
          </p:nvPr>
        </p:nvSpPr>
        <p:spPr>
          <a:xfrm>
            <a:off x="588263" y="1476137"/>
            <a:ext cx="10384537" cy="4567404"/>
          </a:xfrm>
        </p:spPr>
        <p:txBody>
          <a:bodyPr/>
          <a:lstStyle/>
          <a:p>
            <a:pPr marL="285750" lvl="0" indent="-285750">
              <a:buFont typeface="Arial" panose="020B0604020202020204" pitchFamily="34" charset="0"/>
              <a:buChar char="•"/>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Define app roles that will be assigned to apps in a tenant.</a:t>
            </a:r>
            <a:r>
              <a:rPr lang="en-US" dirty="0">
                <a:solidFill>
                  <a:prstClr val="black"/>
                </a:solidFill>
              </a:rPr>
              <a:t> </a:t>
            </a:r>
          </a:p>
          <a:p>
            <a:pPr marL="285750" lvl="0" indent="-285750">
              <a:buFont typeface="Arial" panose="020B0604020202020204" pitchFamily="34" charset="0"/>
              <a:buChar char="•"/>
              <a:defRPr/>
            </a:pPr>
            <a:endParaRPr lang="en-US" dirty="0">
              <a:solidFill>
                <a:prstClr val="black"/>
              </a:solidFill>
            </a:endParaRPr>
          </a:p>
          <a:p>
            <a:pPr marL="285750" lvl="0" indent="-285750">
              <a:buFont typeface="Arial" panose="020B0604020202020204" pitchFamily="34" charset="0"/>
              <a:buChar char="•"/>
              <a:defRPr/>
            </a:pPr>
            <a:r>
              <a:rPr lang="en-US" dirty="0">
                <a:solidFill>
                  <a:prstClr val="black"/>
                </a:solidFill>
              </a:rPr>
              <a:t>Integrated with the consent framework. </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Popularly known as “</a:t>
            </a: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Application Permissions</a:t>
            </a: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800" b="0" i="0" u="none" strike="noStrike" kern="1200" cap="none" spc="0" normalizeH="0" noProof="0" dirty="0">
                <a:ln>
                  <a:noFill/>
                </a:ln>
                <a:solidFill>
                  <a:prstClr val="black"/>
                </a:solidFill>
                <a:effectLst/>
                <a:uLnTx/>
                <a:uFillTx/>
                <a:latin typeface="Calibri" panose="020F0502020204030204"/>
                <a:ea typeface="+mn-ea"/>
                <a:cs typeface="+mn-cs"/>
              </a:rPr>
              <a:t>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The assignment can only be done via admin consent.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solidFill>
                <a:prstClr val="black"/>
              </a:solidFill>
              <a:latin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Allows</a:t>
            </a:r>
            <a:r>
              <a:rPr kumimoji="0" lang="en-US" sz="2800" b="0" i="0" u="none" strike="noStrike" kern="1200" cap="none" spc="0" normalizeH="0" noProof="0" dirty="0">
                <a:ln>
                  <a:noFill/>
                </a:ln>
                <a:solidFill>
                  <a:prstClr val="black"/>
                </a:solidFill>
                <a:effectLst/>
                <a:uLnTx/>
                <a:uFillTx/>
                <a:latin typeface="Calibri" panose="020F0502020204030204"/>
                <a:ea typeface="+mn-ea"/>
                <a:cs typeface="+mn-cs"/>
              </a:rPr>
              <a:t> apps that do not sign-in user (daemons) to authenticate themselves and obtain tokens for a protected resource (web API) </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endParaRPr lang="en-US" dirty="0"/>
          </a:p>
        </p:txBody>
      </p:sp>
      <p:sp>
        <p:nvSpPr>
          <p:cNvPr id="5" name="Rectangle 4">
            <a:extLst>
              <a:ext uri="{FF2B5EF4-FFF2-40B4-BE49-F238E27FC236}">
                <a16:creationId xmlns:a16="http://schemas.microsoft.com/office/drawing/2014/main" id="{4B54EF2B-C2FD-4B7D-9116-A30EB17D13F9}"/>
              </a:ext>
            </a:extLst>
          </p:cNvPr>
          <p:cNvSpPr/>
          <p:nvPr/>
        </p:nvSpPr>
        <p:spPr>
          <a:xfrm>
            <a:off x="2554865" y="5858875"/>
            <a:ext cx="6935232"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hlinkClick r:id="rId3"/>
              </a:rPr>
              <a:t>How to: Add app roles in your application and receive them in the token</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040791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A76336-929B-425E-8954-2782B50FFC87}"/>
              </a:ext>
            </a:extLst>
          </p:cNvPr>
          <p:cNvSpPr>
            <a:spLocks noGrp="1"/>
          </p:cNvSpPr>
          <p:nvPr>
            <p:ph type="title"/>
          </p:nvPr>
        </p:nvSpPr>
        <p:spPr/>
        <p:txBody>
          <a:bodyPr/>
          <a:lstStyle/>
          <a:p>
            <a:r>
              <a:rPr lang="en-US"/>
              <a:t>Let’s look at the portal</a:t>
            </a:r>
          </a:p>
        </p:txBody>
      </p:sp>
      <p:sp>
        <p:nvSpPr>
          <p:cNvPr id="2" name="Text Placeholder 1">
            <a:extLst>
              <a:ext uri="{FF2B5EF4-FFF2-40B4-BE49-F238E27FC236}">
                <a16:creationId xmlns:a16="http://schemas.microsoft.com/office/drawing/2014/main" id="{5B67F6A3-338F-4C82-B641-EC389228228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9161102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41CB-F9BD-4293-B47C-A337C94E4DB4}"/>
              </a:ext>
            </a:extLst>
          </p:cNvPr>
          <p:cNvSpPr>
            <a:spLocks noGrp="1"/>
          </p:cNvSpPr>
          <p:nvPr>
            <p:ph type="title"/>
          </p:nvPr>
        </p:nvSpPr>
        <p:spPr>
          <a:xfrm>
            <a:off x="226684" y="198802"/>
            <a:ext cx="11413683" cy="765076"/>
          </a:xfrm>
        </p:spPr>
        <p:txBody>
          <a:bodyPr vert="horz" lIns="91440" tIns="45720" rIns="91440" bIns="45720" rtlCol="0" anchor="ctr">
            <a:normAutofit/>
          </a:bodyPr>
          <a:lstStyle/>
          <a:p>
            <a:r>
              <a:rPr lang="en-US"/>
              <a:t>Request for role in your code</a:t>
            </a:r>
          </a:p>
        </p:txBody>
      </p:sp>
      <p:sp>
        <p:nvSpPr>
          <p:cNvPr id="3" name="TextBox 2">
            <a:extLst>
              <a:ext uri="{FF2B5EF4-FFF2-40B4-BE49-F238E27FC236}">
                <a16:creationId xmlns:a16="http://schemas.microsoft.com/office/drawing/2014/main" id="{5CE6DC48-EFEC-40FE-9CF1-003FDAC29A56}"/>
              </a:ext>
            </a:extLst>
          </p:cNvPr>
          <p:cNvSpPr txBox="1"/>
          <p:nvPr/>
        </p:nvSpPr>
        <p:spPr>
          <a:xfrm>
            <a:off x="4274634" y="602166"/>
            <a:ext cx="7079167" cy="5813502"/>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4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TextBox 4">
            <a:extLst>
              <a:ext uri="{FF2B5EF4-FFF2-40B4-BE49-F238E27FC236}">
                <a16:creationId xmlns:a16="http://schemas.microsoft.com/office/drawing/2014/main" id="{DBE48646-235B-4EE0-9133-A62E234B544A}"/>
              </a:ext>
            </a:extLst>
          </p:cNvPr>
          <p:cNvSpPr txBox="1"/>
          <p:nvPr/>
        </p:nvSpPr>
        <p:spPr>
          <a:xfrm>
            <a:off x="4193382" y="602166"/>
            <a:ext cx="7298532" cy="5813502"/>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prstClr val="black"/>
              </a:solidFill>
              <a:effectLst/>
              <a:highlight>
                <a:srgbClr val="FFFFFF"/>
              </a:highlight>
              <a:uLnTx/>
              <a:uFillTx/>
              <a:latin typeface="Calibri" panose="020F0502020204030204" pitchFamily="34" charset="0"/>
              <a:ea typeface="+mn-ea"/>
              <a:cs typeface="+mn-cs"/>
              <a:hlinkClick r:id="rId3">
                <a:extLst>
                  <a:ext uri="{A12FA001-AC4F-418D-AE19-62706E023703}">
                    <ahyp:hlinkClr xmlns:ahyp="http://schemas.microsoft.com/office/drawing/2018/hyperlinkcolor" val="tx"/>
                  </a:ext>
                </a:extLst>
              </a:hlinkClick>
            </a:endParaRPr>
          </a:p>
        </p:txBody>
      </p:sp>
      <p:sp>
        <p:nvSpPr>
          <p:cNvPr id="6" name="Rectangle 5">
            <a:extLst>
              <a:ext uri="{FF2B5EF4-FFF2-40B4-BE49-F238E27FC236}">
                <a16:creationId xmlns:a16="http://schemas.microsoft.com/office/drawing/2014/main" id="{6EB4B0BF-49E2-4614-83F0-96383CB76D7E}"/>
              </a:ext>
            </a:extLst>
          </p:cNvPr>
          <p:cNvSpPr/>
          <p:nvPr/>
        </p:nvSpPr>
        <p:spPr>
          <a:xfrm>
            <a:off x="541475" y="1130620"/>
            <a:ext cx="11323286" cy="5186035"/>
          </a:xfrm>
          <a:prstGeom prst="rect">
            <a:avLst/>
          </a:prstGeom>
          <a:ln>
            <a:noFill/>
          </a:ln>
        </p:spPr>
        <p:txBody>
          <a:bodyPr wrap="square">
            <a:spAutoFit/>
          </a:bodyPr>
          <a:lstStyle/>
          <a:p>
            <a:r>
              <a:rPr lang="en-US" sz="1600">
                <a:solidFill>
                  <a:srgbClr val="008000"/>
                </a:solidFill>
                <a:latin typeface="Consolas" panose="020B0609020204030204" pitchFamily="49" charset="0"/>
              </a:rPr>
              <a:t>// With client credentials flows the scopes is ALWAYS of the shape "resource/.default", as the </a:t>
            </a:r>
            <a:endParaRPr lang="en-US" sz="1600">
              <a:solidFill>
                <a:srgbClr val="000000"/>
              </a:solidFill>
              <a:latin typeface="Consolas" panose="020B0609020204030204" pitchFamily="49" charset="0"/>
            </a:endParaRPr>
          </a:p>
          <a:p>
            <a:r>
              <a:rPr lang="en-US" sz="1600">
                <a:solidFill>
                  <a:srgbClr val="008000"/>
                </a:solidFill>
                <a:latin typeface="Consolas" panose="020B0609020204030204" pitchFamily="49" charset="0"/>
              </a:rPr>
              <a:t>// application permissions need to be set statically (in the portal or by PowerShell), </a:t>
            </a:r>
          </a:p>
          <a:p>
            <a:r>
              <a:rPr lang="en-US" sz="1600">
                <a:solidFill>
                  <a:srgbClr val="008000"/>
                </a:solidFill>
                <a:latin typeface="Consolas" panose="020B0609020204030204" pitchFamily="49" charset="0"/>
              </a:rPr>
              <a:t>// and then granted by</a:t>
            </a:r>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a tenant administrator</a:t>
            </a:r>
            <a:endParaRPr lang="en-US" sz="1600">
              <a:solidFill>
                <a:srgbClr val="000000"/>
              </a:solidFill>
              <a:latin typeface="Consolas" panose="020B0609020204030204" pitchFamily="49" charset="0"/>
            </a:endParaRPr>
          </a:p>
          <a:p>
            <a:r>
              <a:rPr lang="en-US" sz="1600">
                <a:solidFill>
                  <a:srgbClr val="0000FF"/>
                </a:solidFill>
                <a:latin typeface="Consolas" panose="020B0609020204030204" pitchFamily="49" charset="0"/>
              </a:rPr>
              <a:t>string</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scopes</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new</a:t>
            </a:r>
            <a:r>
              <a:rPr lang="en-US" sz="1600">
                <a:solidFill>
                  <a:srgbClr val="000000"/>
                </a:solidFill>
                <a:latin typeface="Consolas" panose="020B0609020204030204" pitchFamily="49" charset="0"/>
              </a:rPr>
              <a:t> </a:t>
            </a:r>
            <a:r>
              <a:rPr lang="en-US" sz="1600">
                <a:solidFill>
                  <a:srgbClr val="0000FF"/>
                </a:solidFill>
                <a:latin typeface="Consolas" panose="020B0609020204030204" pitchFamily="49" charset="0"/>
              </a:rPr>
              <a:t>string</a:t>
            </a:r>
            <a:r>
              <a:rPr lang="en-US" sz="1600">
                <a:solidFill>
                  <a:srgbClr val="000000"/>
                </a:solidFill>
                <a:latin typeface="Consolas" panose="020B0609020204030204" pitchFamily="49" charset="0"/>
              </a:rPr>
              <a:t>[] { </a:t>
            </a:r>
            <a:r>
              <a:rPr lang="en-US" sz="1600">
                <a:solidFill>
                  <a:srgbClr val="A31515"/>
                </a:solidFill>
                <a:highlight>
                  <a:srgbClr val="FFFF00"/>
                </a:highlight>
                <a:latin typeface="Consolas" panose="020B0609020204030204" pitchFamily="49" charset="0"/>
              </a:rPr>
              <a:t>"</a:t>
            </a:r>
            <a:r>
              <a:rPr lang="en-US" sz="1600">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https://kkaad.onmicrosoft.com/</a:t>
            </a:r>
            <a:r>
              <a:rPr lang="en-US" sz="1600" err="1">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webapi</a:t>
            </a:r>
            <a:r>
              <a:rPr lang="en-US" sz="1600">
                <a:solidFill>
                  <a:srgbClr val="A31515"/>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/.default"</a:t>
            </a:r>
            <a:r>
              <a:rPr lang="en-US" sz="1600">
                <a:solidFill>
                  <a:srgbClr val="000000"/>
                </a:solidFill>
                <a:highlight>
                  <a:srgbClr val="FFFF00"/>
                </a:highlight>
                <a:latin typeface="Consolas" panose="020B0609020204030204" pitchFamily="49" charset="0"/>
                <a:hlinkClick r:id="rId4">
                  <a:extLst>
                    <a:ext uri="{A12FA001-AC4F-418D-AE19-62706E023703}">
                      <ahyp:hlinkClr xmlns:ahyp="http://schemas.microsoft.com/office/drawing/2018/hyperlinkcolor" val="tx"/>
                    </a:ext>
                  </a:extLst>
                </a:hlinkClick>
              </a:rPr>
              <a:t> </a:t>
            </a:r>
            <a:r>
              <a:rPr lang="en-US" sz="1600">
                <a:solidFill>
                  <a:srgbClr val="000000"/>
                </a:solidFill>
                <a:latin typeface="Consolas" panose="020B0609020204030204" pitchFamily="49" charset="0"/>
                <a:hlinkClick r:id="rId4">
                  <a:extLst>
                    <a:ext uri="{A12FA001-AC4F-418D-AE19-62706E023703}">
                      <ahyp:hlinkClr xmlns:ahyp="http://schemas.microsoft.com/office/drawing/2018/hyperlinkcolor" val="tx"/>
                    </a:ext>
                  </a:extLst>
                </a:hlinkClick>
              </a:rPr>
              <a:t>};</a:t>
            </a:r>
          </a:p>
          <a:p>
            <a:r>
              <a:rPr lang="en-US" sz="1600">
                <a:solidFill>
                  <a:srgbClr val="000000"/>
                </a:solidFill>
                <a:latin typeface="Consolas" panose="020B0609020204030204" pitchFamily="49" charset="0"/>
              </a:rPr>
              <a:t> </a:t>
            </a:r>
          </a:p>
          <a:p>
            <a:r>
              <a:rPr lang="en-US" sz="1600" err="1">
                <a:solidFill>
                  <a:srgbClr val="2B91AF"/>
                </a:solidFill>
                <a:latin typeface="Consolas" panose="020B0609020204030204" pitchFamily="49" charset="0"/>
              </a:rPr>
              <a:t>AuthenticationResult</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result</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null</a:t>
            </a:r>
            <a:r>
              <a:rPr lang="en-US" sz="1600">
                <a:solidFill>
                  <a:srgbClr val="000000"/>
                </a:solidFill>
                <a:latin typeface="Consolas" panose="020B0609020204030204" pitchFamily="49" charset="0"/>
              </a:rPr>
              <a:t>;</a:t>
            </a:r>
          </a:p>
          <a:p>
            <a:r>
              <a:rPr lang="en-US" sz="1600">
                <a:solidFill>
                  <a:srgbClr val="8F08C4"/>
                </a:solidFill>
                <a:latin typeface="Consolas" panose="020B0609020204030204" pitchFamily="49" charset="0"/>
              </a:rPr>
              <a:t>try</a:t>
            </a:r>
            <a:endParaRPr lang="en-US" sz="1600">
              <a:solidFill>
                <a:srgbClr val="000000"/>
              </a:solidFill>
              <a:latin typeface="Consolas" panose="020B0609020204030204" pitchFamily="49" charset="0"/>
            </a:endParaRPr>
          </a:p>
          <a:p>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result</a:t>
            </a:r>
            <a:r>
              <a:rPr lang="en-US" sz="1600">
                <a:solidFill>
                  <a:srgbClr val="000000"/>
                </a:solidFill>
                <a:latin typeface="Consolas" panose="020B0609020204030204" pitchFamily="49" charset="0"/>
              </a:rPr>
              <a:t> = </a:t>
            </a:r>
            <a:r>
              <a:rPr lang="en-US" sz="1600">
                <a:solidFill>
                  <a:srgbClr val="0000FF"/>
                </a:solidFill>
                <a:latin typeface="Consolas" panose="020B0609020204030204" pitchFamily="49" charset="0"/>
              </a:rPr>
              <a:t>await</a:t>
            </a:r>
            <a:r>
              <a:rPr lang="en-US" sz="1600">
                <a:solidFill>
                  <a:srgbClr val="000000"/>
                </a:solidFill>
                <a:latin typeface="Consolas" panose="020B0609020204030204" pitchFamily="49" charset="0"/>
              </a:rPr>
              <a:t> </a:t>
            </a:r>
            <a:r>
              <a:rPr lang="en-US" sz="1600" err="1">
                <a:solidFill>
                  <a:srgbClr val="1F377F"/>
                </a:solidFill>
                <a:latin typeface="Consolas" panose="020B0609020204030204" pitchFamily="49" charset="0"/>
              </a:rPr>
              <a:t>app</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AcquireTokenForClient</a:t>
            </a:r>
            <a:r>
              <a:rPr lang="en-US" sz="1600">
                <a:solidFill>
                  <a:srgbClr val="000000"/>
                </a:solidFill>
                <a:latin typeface="Consolas" panose="020B0609020204030204" pitchFamily="49" charset="0"/>
              </a:rPr>
              <a:t>(</a:t>
            </a:r>
            <a:r>
              <a:rPr lang="en-US" sz="1600">
                <a:solidFill>
                  <a:srgbClr val="1F377F"/>
                </a:solidFill>
                <a:latin typeface="Consolas" panose="020B0609020204030204" pitchFamily="49" charset="0"/>
              </a:rPr>
              <a:t>scopes</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err="1">
                <a:solidFill>
                  <a:srgbClr val="74531F"/>
                </a:solidFill>
                <a:latin typeface="Consolas" panose="020B0609020204030204" pitchFamily="49" charset="0"/>
              </a:rPr>
              <a:t>ExecuteAsync</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Console</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WriteLine</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"Token acquired </a:t>
            </a:r>
            <a:r>
              <a:rPr lang="en-US" sz="1600">
                <a:solidFill>
                  <a:srgbClr val="B776FB"/>
                </a:solidFill>
                <a:latin typeface="Consolas" panose="020B0609020204030204" pitchFamily="49" charset="0"/>
              </a:rPr>
              <a:t>\n</a:t>
            </a:r>
            <a:r>
              <a:rPr lang="en-US" sz="1600">
                <a:solidFill>
                  <a:srgbClr val="A31515"/>
                </a:solidFill>
                <a:latin typeface="Consolas" panose="020B0609020204030204" pitchFamily="49" charset="0"/>
              </a:rPr>
              <a:t>"</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r>
              <a:rPr lang="en-US" sz="1600">
                <a:solidFill>
                  <a:srgbClr val="8F08C4"/>
                </a:solidFill>
                <a:latin typeface="Consolas" panose="020B0609020204030204" pitchFamily="49" charset="0"/>
              </a:rPr>
              <a:t>catch</a:t>
            </a:r>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MsalServiceException</a:t>
            </a:r>
            <a:r>
              <a:rPr lang="en-US" sz="1600">
                <a:solidFill>
                  <a:srgbClr val="000000"/>
                </a:solidFill>
                <a:latin typeface="Consolas" panose="020B0609020204030204" pitchFamily="49" charset="0"/>
              </a:rPr>
              <a:t> </a:t>
            </a:r>
            <a:r>
              <a:rPr lang="en-US" sz="1600">
                <a:solidFill>
                  <a:srgbClr val="1F377F"/>
                </a:solidFill>
                <a:latin typeface="Consolas" panose="020B0609020204030204" pitchFamily="49" charset="0"/>
              </a:rPr>
              <a:t>ex</a:t>
            </a:r>
            <a:r>
              <a:rPr lang="en-US" sz="1600">
                <a:solidFill>
                  <a:srgbClr val="000000"/>
                </a:solidFill>
                <a:latin typeface="Consolas" panose="020B0609020204030204" pitchFamily="49" charset="0"/>
              </a:rPr>
              <a:t>) </a:t>
            </a:r>
            <a:r>
              <a:rPr lang="en-US" sz="1600">
                <a:solidFill>
                  <a:srgbClr val="8F08C4"/>
                </a:solidFill>
                <a:latin typeface="Consolas" panose="020B0609020204030204" pitchFamily="49" charset="0"/>
              </a:rPr>
              <a:t>when</a:t>
            </a:r>
            <a:r>
              <a:rPr lang="en-US" sz="1600">
                <a:solidFill>
                  <a:srgbClr val="000000"/>
                </a:solidFill>
                <a:latin typeface="Consolas" panose="020B0609020204030204" pitchFamily="49" charset="0"/>
              </a:rPr>
              <a:t> (</a:t>
            </a:r>
            <a:r>
              <a:rPr lang="en-US" sz="1600" err="1">
                <a:solidFill>
                  <a:srgbClr val="1F377F"/>
                </a:solidFill>
                <a:latin typeface="Consolas" panose="020B0609020204030204" pitchFamily="49" charset="0"/>
              </a:rPr>
              <a:t>ex</a:t>
            </a:r>
            <a:r>
              <a:rPr lang="en-US" sz="1600" err="1">
                <a:solidFill>
                  <a:srgbClr val="000000"/>
                </a:solidFill>
                <a:latin typeface="Consolas" panose="020B0609020204030204" pitchFamily="49" charset="0"/>
              </a:rPr>
              <a:t>.Message.</a:t>
            </a:r>
            <a:r>
              <a:rPr lang="en-US" sz="1600" err="1">
                <a:solidFill>
                  <a:srgbClr val="74531F"/>
                </a:solidFill>
                <a:latin typeface="Consolas" panose="020B0609020204030204" pitchFamily="49" charset="0"/>
              </a:rPr>
              <a:t>Contains</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"AADSTS70011"</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 Invalid scope. The scope has to be of the form "</a:t>
            </a:r>
            <a:r>
              <a:rPr lang="en-US" sz="1600">
                <a:solidFill>
                  <a:srgbClr val="008000"/>
                </a:solidFill>
                <a:latin typeface="Consolas" panose="020B0609020204030204" pitchFamily="49" charset="0"/>
                <a:hlinkClick r:id="rId5">
                  <a:extLst>
                    <a:ext uri="{A12FA001-AC4F-418D-AE19-62706E023703}">
                      <ahyp:hlinkClr xmlns:ahyp="http://schemas.microsoft.com/office/drawing/2018/hyperlinkcolor" val="tx"/>
                    </a:ext>
                  </a:extLst>
                </a:hlinkClick>
              </a:rPr>
              <a:t>https://resourceurl/.default"</a:t>
            </a:r>
            <a:endParaRPr lang="en-US" sz="1600">
              <a:solidFill>
                <a:srgbClr val="000000"/>
              </a:solidFill>
              <a:latin typeface="Consolas" panose="020B0609020204030204" pitchFamily="49" charset="0"/>
              <a:hlinkClick r:id="rId5">
                <a:extLst>
                  <a:ext uri="{A12FA001-AC4F-418D-AE19-62706E023703}">
                    <ahyp:hlinkClr xmlns:ahyp="http://schemas.microsoft.com/office/drawing/2018/hyperlinkcolor" val="tx"/>
                  </a:ext>
                </a:extLst>
              </a:hlinkClick>
            </a:endParaRPr>
          </a:p>
          <a:p>
            <a:r>
              <a:rPr lang="en-US" sz="1600">
                <a:solidFill>
                  <a:srgbClr val="000000"/>
                </a:solidFill>
                <a:latin typeface="Consolas" panose="020B0609020204030204" pitchFamily="49" charset="0"/>
              </a:rPr>
              <a:t>    </a:t>
            </a:r>
            <a:r>
              <a:rPr lang="en-US" sz="1600">
                <a:solidFill>
                  <a:srgbClr val="008000"/>
                </a:solidFill>
                <a:latin typeface="Consolas" panose="020B0609020204030204" pitchFamily="49" charset="0"/>
              </a:rPr>
              <a:t>// Mitigation: change the scope to be as expected</a:t>
            </a:r>
            <a:endParaRPr lang="en-US" sz="1600">
              <a:solidFill>
                <a:srgbClr val="000000"/>
              </a:solidFill>
              <a:latin typeface="Consolas" panose="020B0609020204030204" pitchFamily="49" charset="0"/>
            </a:endParaRPr>
          </a:p>
          <a:p>
            <a:r>
              <a:rPr lang="en-US" sz="1600">
                <a:solidFill>
                  <a:srgbClr val="000000"/>
                </a:solidFill>
                <a:latin typeface="Consolas" panose="020B0609020204030204" pitchFamily="49" charset="0"/>
              </a:rPr>
              <a:t>    </a:t>
            </a:r>
            <a:r>
              <a:rPr lang="en-US" sz="1600" err="1">
                <a:solidFill>
                  <a:srgbClr val="2B91AF"/>
                </a:solidFill>
                <a:latin typeface="Consolas" panose="020B0609020204030204" pitchFamily="49" charset="0"/>
              </a:rPr>
              <a:t>Console</a:t>
            </a:r>
            <a:r>
              <a:rPr lang="en-US" sz="1600" err="1">
                <a:solidFill>
                  <a:srgbClr val="000000"/>
                </a:solidFill>
                <a:latin typeface="Consolas" panose="020B0609020204030204" pitchFamily="49" charset="0"/>
              </a:rPr>
              <a:t>.</a:t>
            </a:r>
            <a:r>
              <a:rPr lang="en-US" sz="1600" err="1">
                <a:solidFill>
                  <a:srgbClr val="74531F"/>
                </a:solidFill>
                <a:latin typeface="Consolas" panose="020B0609020204030204" pitchFamily="49" charset="0"/>
              </a:rPr>
              <a:t>WriteLine</a:t>
            </a:r>
            <a:r>
              <a:rPr lang="en-US" sz="1600">
                <a:solidFill>
                  <a:srgbClr val="000000"/>
                </a:solidFill>
                <a:latin typeface="Consolas" panose="020B0609020204030204" pitchFamily="49" charset="0"/>
              </a:rPr>
              <a:t>(</a:t>
            </a:r>
            <a:r>
              <a:rPr lang="en-US" sz="1600">
                <a:solidFill>
                  <a:srgbClr val="A31515"/>
                </a:solidFill>
                <a:latin typeface="Consolas" panose="020B0609020204030204" pitchFamily="49" charset="0"/>
              </a:rPr>
              <a:t>"Scope provided is not supported"</a:t>
            </a:r>
            <a:r>
              <a:rPr lang="en-US" sz="1600">
                <a:solidFill>
                  <a:srgbClr val="000000"/>
                </a:solidFill>
                <a:latin typeface="Consolas" panose="020B0609020204030204" pitchFamily="49" charset="0"/>
              </a:rPr>
              <a:t>);</a:t>
            </a:r>
          </a:p>
          <a:p>
            <a:r>
              <a:rPr lang="en-US" sz="1600">
                <a:solidFill>
                  <a:srgbClr val="000000"/>
                </a:solidFill>
                <a:latin typeface="Consolas" panose="020B0609020204030204" pitchFamily="49" charset="0"/>
              </a:rPr>
              <a:t>}</a:t>
            </a:r>
          </a:p>
          <a:p>
            <a:endParaRPr lang="en-US" sz="1600">
              <a:solidFill>
                <a:prstClr val="black"/>
              </a:solidFill>
              <a:latin typeface="Calibri" panose="020F0502020204030204" pitchFamily="34" charset="0"/>
            </a:endParaRPr>
          </a:p>
          <a:p>
            <a:endParaRPr lang="en" sz="1600">
              <a:solidFill>
                <a:prstClr val="black"/>
              </a:solidFill>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 sz="11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237095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nodePh="1">
                                  <p:stCondLst>
                                    <p:cond delay="0"/>
                                  </p:stCondLst>
                                  <p:endCondLst>
                                    <p:cond evt="begin" delay="0">
                                      <p:tn val="9"/>
                                    </p:cond>
                                  </p:end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lstStyle/>
          <a:p>
            <a:r>
              <a:rPr lang="en-US" dirty="0"/>
              <a:t>Application Permissions Enforcement</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435497"/>
            <a:ext cx="11018520" cy="4087273"/>
          </a:xfrm>
        </p:spPr>
        <p:txBody>
          <a:bodyPr/>
          <a:lstStyle/>
          <a:p>
            <a:pPr lvl="1"/>
            <a:r>
              <a:rPr lang="en-US" dirty="0"/>
              <a:t>There will be the </a:t>
            </a:r>
            <a:r>
              <a:rPr lang="en-US" dirty="0" err="1"/>
              <a:t>idtyp</a:t>
            </a:r>
            <a:r>
              <a:rPr lang="en-US" dirty="0"/>
              <a:t> claim</a:t>
            </a:r>
          </a:p>
          <a:p>
            <a:pPr lvl="1"/>
            <a:r>
              <a:rPr lang="en-US" dirty="0"/>
              <a:t>There will be no scope (</a:t>
            </a:r>
            <a:r>
              <a:rPr lang="en-US" dirty="0" err="1"/>
              <a:t>scp</a:t>
            </a:r>
            <a:r>
              <a:rPr lang="en-US" dirty="0"/>
              <a:t>) claim</a:t>
            </a:r>
          </a:p>
          <a:p>
            <a:pPr lvl="1"/>
            <a:r>
              <a:rPr lang="en-US" dirty="0"/>
              <a:t>Application permission are actually roles assigned by the admin to the app so the API must check for the roles claim</a:t>
            </a:r>
          </a:p>
          <a:p>
            <a:pPr lvl="1"/>
            <a:r>
              <a:rPr lang="en-US" dirty="0"/>
              <a:t>Reject access if there is no roles claim</a:t>
            </a:r>
          </a:p>
          <a:p>
            <a:pPr lvl="1"/>
            <a:endParaRPr lang="en-US" dirty="0"/>
          </a:p>
          <a:p>
            <a:pPr lvl="1"/>
            <a:endParaRPr lang="en-US" dirty="0"/>
          </a:p>
          <a:p>
            <a:r>
              <a:rPr lang="en-US" dirty="0"/>
              <a:t>More details in the documentation</a:t>
            </a:r>
          </a:p>
          <a:p>
            <a:pPr lvl="1"/>
            <a:r>
              <a:rPr lang="en-US" dirty="0">
                <a:hlinkClick r:id="rId3"/>
              </a:rPr>
              <a:t>Microsoft identity platform access tokens - Microsoft identity platform | Microsoft Docs</a:t>
            </a:r>
            <a:endParaRPr lang="en-US" dirty="0"/>
          </a:p>
          <a:p>
            <a:pPr lvl="1"/>
            <a:r>
              <a:rPr lang="en-US" dirty="0">
                <a:hlinkClick r:id="rId4"/>
              </a:rPr>
              <a:t>Configure protected web API apps - Microsoft identity platform | Microsoft Docs</a:t>
            </a:r>
            <a:endParaRPr lang="en-US" dirty="0"/>
          </a:p>
          <a:p>
            <a:pPr marL="228600" lvl="1" indent="0">
              <a:buNone/>
            </a:pPr>
            <a:endParaRPr lang="en-US" b="1" dirty="0"/>
          </a:p>
        </p:txBody>
      </p:sp>
    </p:spTree>
    <p:extLst>
      <p:ext uri="{BB962C8B-B14F-4D97-AF65-F5344CB8AC3E}">
        <p14:creationId xmlns:p14="http://schemas.microsoft.com/office/powerpoint/2010/main" val="4592303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43D23-D6A9-4D33-9DC1-5E3877715F5D}"/>
              </a:ext>
            </a:extLst>
          </p:cNvPr>
          <p:cNvSpPr>
            <a:spLocks noGrp="1"/>
          </p:cNvSpPr>
          <p:nvPr>
            <p:ph type="title"/>
          </p:nvPr>
        </p:nvSpPr>
        <p:spPr>
          <a:xfrm>
            <a:off x="582041" y="1539359"/>
            <a:ext cx="5943600" cy="553998"/>
          </a:xfrm>
        </p:spPr>
        <p:txBody>
          <a:bodyPr/>
          <a:lstStyle/>
          <a:p>
            <a:r>
              <a:rPr lang="en-US"/>
              <a:t>Before we get started</a:t>
            </a:r>
          </a:p>
        </p:txBody>
      </p:sp>
      <p:sp>
        <p:nvSpPr>
          <p:cNvPr id="3" name="Text Placeholder 2">
            <a:extLst>
              <a:ext uri="{FF2B5EF4-FFF2-40B4-BE49-F238E27FC236}">
                <a16:creationId xmlns:a16="http://schemas.microsoft.com/office/drawing/2014/main" id="{44AEC862-181F-49F2-874B-4870A19EA523}"/>
              </a:ext>
            </a:extLst>
          </p:cNvPr>
          <p:cNvSpPr>
            <a:spLocks noGrp="1"/>
          </p:cNvSpPr>
          <p:nvPr>
            <p:ph type="body" sz="quarter" idx="12"/>
          </p:nvPr>
        </p:nvSpPr>
        <p:spPr>
          <a:xfrm>
            <a:off x="582040" y="2941320"/>
            <a:ext cx="11027347" cy="1923604"/>
          </a:xfrm>
        </p:spPr>
        <p:txBody>
          <a:bodyPr/>
          <a:lstStyle/>
          <a:p>
            <a:pPr marL="342900" indent="-342900">
              <a:buFont typeface="Arial" panose="020B0604020202020204" pitchFamily="34" charset="0"/>
              <a:buChar char="•"/>
            </a:pPr>
            <a:r>
              <a:rPr lang="en-US" sz="2500"/>
              <a:t>We are recording the sessions</a:t>
            </a:r>
          </a:p>
          <a:p>
            <a:pPr marL="342900" indent="-342900">
              <a:buFont typeface="Arial" panose="020B0604020202020204" pitchFamily="34" charset="0"/>
              <a:buChar char="•"/>
            </a:pPr>
            <a:r>
              <a:rPr lang="en-US" sz="2500"/>
              <a:t>Please mute your microphone</a:t>
            </a:r>
          </a:p>
          <a:p>
            <a:pPr marL="342900" indent="-342900">
              <a:buFont typeface="Arial" panose="020B0604020202020204" pitchFamily="34" charset="0"/>
              <a:buChar char="•"/>
            </a:pPr>
            <a:r>
              <a:rPr lang="en-US" sz="2500"/>
              <a:t>Please type your comments and questions into the chat</a:t>
            </a:r>
          </a:p>
          <a:p>
            <a:pPr marL="342900" indent="-342900">
              <a:buFont typeface="Arial" panose="020B0604020202020204" pitchFamily="34" charset="0"/>
              <a:buChar char="•"/>
            </a:pPr>
            <a:r>
              <a:rPr lang="en-US" sz="2500"/>
              <a:t>You can also come out of mute to ask a question or make a comment</a:t>
            </a:r>
          </a:p>
          <a:p>
            <a:pPr marL="342900" indent="-342900">
              <a:buFont typeface="Arial" panose="020B0604020202020204" pitchFamily="34" charset="0"/>
              <a:buChar char="•"/>
            </a:pPr>
            <a:r>
              <a:rPr lang="en-US" sz="2500"/>
              <a:t>Raise your hands in Teams, but this is harder for the presenter to see.</a:t>
            </a:r>
          </a:p>
        </p:txBody>
      </p:sp>
      <p:sp>
        <p:nvSpPr>
          <p:cNvPr id="4" name="Text Placeholder 3">
            <a:extLst>
              <a:ext uri="{FF2B5EF4-FFF2-40B4-BE49-F238E27FC236}">
                <a16:creationId xmlns:a16="http://schemas.microsoft.com/office/drawing/2014/main" id="{9AE839E7-92C7-4B27-85E7-DE5F213CB0B9}"/>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9844996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478423"/>
          </a:xfrm>
        </p:spPr>
        <p:txBody>
          <a:bodyPr/>
          <a:lstStyle/>
          <a:p>
            <a:r>
              <a:rPr lang="en-US" sz="2000" dirty="0"/>
              <a:t>“</a:t>
            </a:r>
            <a:r>
              <a:rPr lang="en-US" sz="2000" dirty="0" err="1"/>
              <a:t>aud</a:t>
            </a:r>
            <a:r>
              <a:rPr lang="en-US" sz="2000" dirty="0"/>
              <a:t>": "416684a7-0b52-4fa3-9918-e76d16542be2",</a:t>
            </a:r>
          </a:p>
          <a:p>
            <a:r>
              <a:rPr lang="en-US" sz="2000" dirty="0"/>
              <a:t>"</a:t>
            </a:r>
            <a:r>
              <a:rPr lang="en-US" sz="2000" dirty="0" err="1"/>
              <a:t>iss</a:t>
            </a:r>
            <a:r>
              <a:rPr lang="en-US" sz="2000" dirty="0"/>
              <a:t>": "https://login.microsoftonline.com/c72a295d-d7a5-41ea-a351-b15dd9f67215/v2.0",</a:t>
            </a:r>
          </a:p>
          <a:p>
            <a:r>
              <a:rPr lang="en-US" sz="2000" dirty="0"/>
              <a:t>"</a:t>
            </a:r>
            <a:r>
              <a:rPr lang="en-US" sz="2000" dirty="0" err="1"/>
              <a:t>iat</a:t>
            </a:r>
            <a:r>
              <a:rPr lang="en-US" sz="2000" dirty="0"/>
              <a:t>": 1563882662,</a:t>
            </a:r>
          </a:p>
          <a:p>
            <a:r>
              <a:rPr lang="en-US" sz="2000" dirty="0"/>
              <a:t>"</a:t>
            </a:r>
            <a:r>
              <a:rPr lang="en-US" sz="2000" dirty="0" err="1"/>
              <a:t>nbf</a:t>
            </a:r>
            <a:r>
              <a:rPr lang="en-US" sz="2000" dirty="0"/>
              <a:t>": 1563882662,</a:t>
            </a:r>
          </a:p>
          <a:p>
            <a:r>
              <a:rPr lang="en-US" sz="2000" dirty="0"/>
              <a:t>"exp": 1563886562,</a:t>
            </a:r>
          </a:p>
          <a:p>
            <a:r>
              <a:rPr lang="en-US" sz="2000" dirty="0"/>
              <a:t>"</a:t>
            </a:r>
            <a:r>
              <a:rPr lang="en-US" sz="2000" dirty="0" err="1"/>
              <a:t>azp</a:t>
            </a:r>
            <a:r>
              <a:rPr lang="en-US" sz="2000" dirty="0"/>
              <a:t>": "bf9b8d73-dc3f-4c03-a928-7529d3cc3fd4",</a:t>
            </a:r>
          </a:p>
          <a:p>
            <a:r>
              <a:rPr lang="en-US" sz="2000" dirty="0"/>
              <a:t>"</a:t>
            </a:r>
            <a:r>
              <a:rPr lang="en-US" sz="2000" dirty="0" err="1"/>
              <a:t>azpacr</a:t>
            </a:r>
            <a:r>
              <a:rPr lang="en-US" sz="2000" dirty="0"/>
              <a:t>": "1",</a:t>
            </a:r>
          </a:p>
          <a:p>
            <a:r>
              <a:rPr lang="en-US" sz="2000" dirty="0">
                <a:highlight>
                  <a:srgbClr val="FFFF00"/>
                </a:highlight>
              </a:rPr>
              <a:t>“</a:t>
            </a:r>
            <a:r>
              <a:rPr lang="en-US" sz="2000" dirty="0" err="1">
                <a:highlight>
                  <a:srgbClr val="FFFF00"/>
                </a:highlight>
              </a:rPr>
              <a:t>idtyp</a:t>
            </a:r>
            <a:r>
              <a:rPr lang="en-US" sz="2000" dirty="0">
                <a:highlight>
                  <a:srgbClr val="FFFF00"/>
                </a:highlight>
              </a:rPr>
              <a:t>": “app",</a:t>
            </a:r>
          </a:p>
          <a:p>
            <a:r>
              <a:rPr lang="en-US" sz="2000" dirty="0"/>
              <a:t>"</a:t>
            </a:r>
            <a:r>
              <a:rPr lang="en-US" sz="2000" dirty="0" err="1"/>
              <a:t>oid</a:t>
            </a:r>
            <a:r>
              <a:rPr lang="en-US" sz="2000" dirty="0"/>
              <a:t>": "7d655a98-843c-4337-ad24-3a4b0922179e",</a:t>
            </a:r>
          </a:p>
          <a:p>
            <a:r>
              <a:rPr lang="en-US" sz="2000" dirty="0"/>
              <a:t>"roles": [</a:t>
            </a:r>
          </a:p>
          <a:p>
            <a:r>
              <a:rPr lang="en-US" sz="2000" dirty="0"/>
              <a:t>  "</a:t>
            </a:r>
            <a:r>
              <a:rPr lang="en-US" sz="2000" dirty="0" err="1"/>
              <a:t>Catalog.View.All</a:t>
            </a:r>
            <a:r>
              <a:rPr lang="en-US" sz="2000" dirty="0"/>
              <a:t>"</a:t>
            </a:r>
          </a:p>
          <a:p>
            <a:r>
              <a:rPr lang="en-US" sz="2000" dirty="0"/>
              <a:t>],</a:t>
            </a:r>
          </a:p>
          <a:p>
            <a:r>
              <a:rPr lang="en-US" sz="2000" dirty="0"/>
              <a:t>"sub": "7d655a98-843c-4337-ad24-3a4b0922179e",</a:t>
            </a:r>
          </a:p>
          <a:p>
            <a:r>
              <a:rPr lang="en-US" sz="2000" dirty="0"/>
              <a:t>"</a:t>
            </a:r>
            <a:r>
              <a:rPr lang="en-US" sz="2000" dirty="0" err="1"/>
              <a:t>tid</a:t>
            </a:r>
            <a:r>
              <a:rPr lang="en-US" sz="2000" dirty="0"/>
              <a:t>": "c72a295d-d7a5-41ea-a351-b15dd9f67215",</a:t>
            </a:r>
          </a:p>
          <a:p>
            <a:r>
              <a:rPr lang="en-US" sz="2000" dirty="0"/>
              <a:t>"</a:t>
            </a:r>
            <a:r>
              <a:rPr lang="en-US" sz="2000" dirty="0" err="1"/>
              <a:t>ver</a:t>
            </a:r>
            <a:r>
              <a:rPr lang="en-US" sz="2000" dirty="0"/>
              <a:t>": "2.0"</a:t>
            </a:r>
          </a:p>
        </p:txBody>
      </p:sp>
      <p:sp>
        <p:nvSpPr>
          <p:cNvPr id="2" name="TextBox 1">
            <a:extLst>
              <a:ext uri="{FF2B5EF4-FFF2-40B4-BE49-F238E27FC236}">
                <a16:creationId xmlns:a16="http://schemas.microsoft.com/office/drawing/2014/main" id="{987366BE-5EBE-4CB5-8C4D-D8EAE73DE35B}"/>
              </a:ext>
            </a:extLst>
          </p:cNvPr>
          <p:cNvSpPr txBox="1"/>
          <p:nvPr/>
        </p:nvSpPr>
        <p:spPr>
          <a:xfrm>
            <a:off x="6511636" y="4112093"/>
            <a:ext cx="5092101" cy="615553"/>
          </a:xfrm>
          <a:prstGeom prst="rect">
            <a:avLst/>
          </a:prstGeom>
          <a:noFill/>
        </p:spPr>
        <p:txBody>
          <a:bodyPr wrap="square" lIns="0" tIns="0" rIns="0" bIns="0" rtlCol="0">
            <a:spAutoFit/>
          </a:bodyPr>
          <a:lstStyle/>
          <a:p>
            <a:pPr algn="l"/>
            <a:r>
              <a:rPr lang="en-US" sz="4000" b="1">
                <a:gradFill>
                  <a:gsLst>
                    <a:gs pos="2917">
                      <a:schemeClr val="tx1"/>
                    </a:gs>
                    <a:gs pos="30000">
                      <a:schemeClr val="tx1"/>
                    </a:gs>
                  </a:gsLst>
                  <a:lin ang="5400000" scaled="0"/>
                </a:gradFill>
              </a:rPr>
              <a:t>No Scope (</a:t>
            </a:r>
            <a:r>
              <a:rPr lang="en-US" sz="4000" b="1" err="1">
                <a:gradFill>
                  <a:gsLst>
                    <a:gs pos="2917">
                      <a:schemeClr val="tx1"/>
                    </a:gs>
                    <a:gs pos="30000">
                      <a:schemeClr val="tx1"/>
                    </a:gs>
                  </a:gsLst>
                  <a:lin ang="5400000" scaled="0"/>
                </a:gradFill>
              </a:rPr>
              <a:t>scp</a:t>
            </a:r>
            <a:r>
              <a:rPr lang="en-US" sz="4000" b="1">
                <a:gradFill>
                  <a:gsLst>
                    <a:gs pos="2917">
                      <a:schemeClr val="tx1"/>
                    </a:gs>
                    <a:gs pos="30000">
                      <a:schemeClr val="tx1"/>
                    </a:gs>
                  </a:gsLst>
                  <a:lin ang="5400000" scaled="0"/>
                </a:gradFill>
              </a:rPr>
              <a:t>) claim </a:t>
            </a:r>
          </a:p>
        </p:txBody>
      </p:sp>
    </p:spTree>
    <p:extLst>
      <p:ext uri="{BB962C8B-B14F-4D97-AF65-F5344CB8AC3E}">
        <p14:creationId xmlns:p14="http://schemas.microsoft.com/office/powerpoint/2010/main" val="284616128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478423"/>
          </a:xfrm>
        </p:spPr>
        <p:txBody>
          <a:bodyPr/>
          <a:lstStyle/>
          <a:p>
            <a:r>
              <a:rPr lang="en-US" sz="2000" dirty="0"/>
              <a:t>“</a:t>
            </a:r>
            <a:r>
              <a:rPr lang="en-US" sz="2000" dirty="0" err="1"/>
              <a:t>aud</a:t>
            </a:r>
            <a:r>
              <a:rPr lang="en-US" sz="2000" dirty="0"/>
              <a:t>": "416684a7-0b52-4fa3-9918-e76d16542be2",</a:t>
            </a:r>
          </a:p>
          <a:p>
            <a:r>
              <a:rPr lang="en-US" sz="2000" dirty="0"/>
              <a:t>"</a:t>
            </a:r>
            <a:r>
              <a:rPr lang="en-US" sz="2000" dirty="0" err="1"/>
              <a:t>iss</a:t>
            </a:r>
            <a:r>
              <a:rPr lang="en-US" sz="2000" dirty="0"/>
              <a:t>": "https://login.microsoftonline.com/c72a295d-d7a5-41ea-a351-b15dd9f67215/v2.0",</a:t>
            </a:r>
          </a:p>
          <a:p>
            <a:r>
              <a:rPr lang="en-US" sz="2000" dirty="0"/>
              <a:t>"</a:t>
            </a:r>
            <a:r>
              <a:rPr lang="en-US" sz="2000" dirty="0" err="1"/>
              <a:t>iat</a:t>
            </a:r>
            <a:r>
              <a:rPr lang="en-US" sz="2000" dirty="0"/>
              <a:t>": 1563882662,</a:t>
            </a:r>
          </a:p>
          <a:p>
            <a:r>
              <a:rPr lang="en-US" sz="2000" dirty="0"/>
              <a:t>"</a:t>
            </a:r>
            <a:r>
              <a:rPr lang="en-US" sz="2000" dirty="0" err="1"/>
              <a:t>nbf</a:t>
            </a:r>
            <a:r>
              <a:rPr lang="en-US" sz="2000" dirty="0"/>
              <a:t>": 1563882662,</a:t>
            </a:r>
          </a:p>
          <a:p>
            <a:r>
              <a:rPr lang="en-US" sz="2000" dirty="0"/>
              <a:t>"exp": 1563886562,</a:t>
            </a:r>
          </a:p>
          <a:p>
            <a:r>
              <a:rPr lang="en-US" sz="2000" dirty="0"/>
              <a:t>"</a:t>
            </a:r>
            <a:r>
              <a:rPr lang="en-US" sz="2000" dirty="0" err="1"/>
              <a:t>azp</a:t>
            </a:r>
            <a:r>
              <a:rPr lang="en-US" sz="2000" dirty="0"/>
              <a:t>": "bf9b8d73-dc3f-4c03-a928-7529d3cc3fd4",</a:t>
            </a:r>
          </a:p>
          <a:p>
            <a:r>
              <a:rPr lang="en-US" sz="2000" dirty="0"/>
              <a:t>"</a:t>
            </a:r>
            <a:r>
              <a:rPr lang="en-US" sz="2000" dirty="0" err="1"/>
              <a:t>azpacr</a:t>
            </a:r>
            <a:r>
              <a:rPr lang="en-US" sz="2000" dirty="0"/>
              <a:t>": "1",</a:t>
            </a:r>
          </a:p>
          <a:p>
            <a:r>
              <a:rPr lang="en-US" sz="2000" dirty="0"/>
              <a:t>“</a:t>
            </a:r>
            <a:r>
              <a:rPr lang="en-US" sz="2000" dirty="0" err="1"/>
              <a:t>idtyp</a:t>
            </a:r>
            <a:r>
              <a:rPr lang="en-US" sz="2000" dirty="0"/>
              <a:t>": “app",</a:t>
            </a:r>
          </a:p>
          <a:p>
            <a:r>
              <a:rPr lang="en-US" sz="2000" dirty="0"/>
              <a:t>"</a:t>
            </a:r>
            <a:r>
              <a:rPr lang="en-US" sz="2000" dirty="0" err="1"/>
              <a:t>oid</a:t>
            </a:r>
            <a:r>
              <a:rPr lang="en-US" sz="2000" dirty="0"/>
              <a:t>": "7d655a98-843c-4337-ad24-3a4b0922179e",</a:t>
            </a:r>
          </a:p>
          <a:p>
            <a:r>
              <a:rPr lang="en-US" sz="2000" dirty="0">
                <a:highlight>
                  <a:srgbClr val="FFFF00"/>
                </a:highlight>
              </a:rPr>
              <a:t>"roles": [</a:t>
            </a:r>
          </a:p>
          <a:p>
            <a:r>
              <a:rPr lang="en-US" sz="2000" dirty="0">
                <a:highlight>
                  <a:srgbClr val="FFFF00"/>
                </a:highlight>
              </a:rPr>
              <a:t>  "</a:t>
            </a:r>
            <a:r>
              <a:rPr lang="en-US" sz="2000" dirty="0" err="1">
                <a:highlight>
                  <a:srgbClr val="FFFF00"/>
                </a:highlight>
              </a:rPr>
              <a:t>Catalog.Read.All</a:t>
            </a:r>
            <a:r>
              <a:rPr lang="en-US" sz="2000" dirty="0">
                <a:highlight>
                  <a:srgbClr val="FFFF00"/>
                </a:highlight>
              </a:rPr>
              <a:t>"</a:t>
            </a:r>
          </a:p>
          <a:p>
            <a:r>
              <a:rPr lang="en-US" sz="2000" dirty="0">
                <a:highlight>
                  <a:srgbClr val="FFFF00"/>
                </a:highlight>
              </a:rPr>
              <a:t>],</a:t>
            </a:r>
          </a:p>
          <a:p>
            <a:r>
              <a:rPr lang="en-US" sz="2000" dirty="0"/>
              <a:t>"sub": "7d655a98-843c-4337-ad24-3a4b0922179e",</a:t>
            </a:r>
          </a:p>
          <a:p>
            <a:r>
              <a:rPr lang="en-US" sz="2000" dirty="0"/>
              <a:t>"</a:t>
            </a:r>
            <a:r>
              <a:rPr lang="en-US" sz="2000" dirty="0" err="1"/>
              <a:t>tid</a:t>
            </a:r>
            <a:r>
              <a:rPr lang="en-US" sz="2000" dirty="0"/>
              <a:t>": "c72a295d-d7a5-41ea-a351-b15dd9f67215",</a:t>
            </a:r>
          </a:p>
          <a:p>
            <a:r>
              <a:rPr lang="en-US" sz="2000" dirty="0"/>
              <a:t>"</a:t>
            </a:r>
            <a:r>
              <a:rPr lang="en-US" sz="2000" dirty="0" err="1"/>
              <a:t>ver</a:t>
            </a:r>
            <a:r>
              <a:rPr lang="en-US" sz="2000" dirty="0"/>
              <a:t>": "2.0"</a:t>
            </a:r>
          </a:p>
        </p:txBody>
      </p:sp>
    </p:spTree>
    <p:extLst>
      <p:ext uri="{BB962C8B-B14F-4D97-AF65-F5344CB8AC3E}">
        <p14:creationId xmlns:p14="http://schemas.microsoft.com/office/powerpoint/2010/main" val="146842771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478423"/>
          </a:xfrm>
        </p:spPr>
        <p:txBody>
          <a:bodyPr/>
          <a:lstStyle/>
          <a:p>
            <a:r>
              <a:rPr lang="en-US" sz="2000" dirty="0"/>
              <a:t>“</a:t>
            </a:r>
            <a:r>
              <a:rPr lang="en-US" sz="2000" dirty="0" err="1"/>
              <a:t>aud</a:t>
            </a:r>
            <a:r>
              <a:rPr lang="en-US" sz="2000" dirty="0"/>
              <a:t>": "416684a7-0b52-4fa3-9918-e76d16542be2",</a:t>
            </a:r>
          </a:p>
          <a:p>
            <a:r>
              <a:rPr lang="en-US" sz="2000" dirty="0"/>
              <a:t>"</a:t>
            </a:r>
            <a:r>
              <a:rPr lang="en-US" sz="2000" dirty="0" err="1"/>
              <a:t>iss</a:t>
            </a:r>
            <a:r>
              <a:rPr lang="en-US" sz="2000" dirty="0"/>
              <a:t>": "https://login.microsoftonline.com/c72a295d-d7a5-41ea-a351-b15dd9f67215/v2.0",</a:t>
            </a:r>
          </a:p>
          <a:p>
            <a:r>
              <a:rPr lang="en-US" sz="2000" dirty="0"/>
              <a:t>"</a:t>
            </a:r>
            <a:r>
              <a:rPr lang="en-US" sz="2000" dirty="0" err="1"/>
              <a:t>iat</a:t>
            </a:r>
            <a:r>
              <a:rPr lang="en-US" sz="2000" dirty="0"/>
              <a:t>": 1563882662,</a:t>
            </a:r>
          </a:p>
          <a:p>
            <a:r>
              <a:rPr lang="en-US" sz="2000" dirty="0"/>
              <a:t>"</a:t>
            </a:r>
            <a:r>
              <a:rPr lang="en-US" sz="2000" dirty="0" err="1"/>
              <a:t>nbf</a:t>
            </a:r>
            <a:r>
              <a:rPr lang="en-US" sz="2000" dirty="0"/>
              <a:t>": 1563882662,</a:t>
            </a:r>
          </a:p>
          <a:p>
            <a:r>
              <a:rPr lang="en-US" sz="2000" dirty="0"/>
              <a:t>"exp": 1563886562,</a:t>
            </a:r>
          </a:p>
          <a:p>
            <a:r>
              <a:rPr lang="en-US" sz="2000" dirty="0">
                <a:highlight>
                  <a:srgbClr val="FFFF00"/>
                </a:highlight>
              </a:rPr>
              <a:t>"</a:t>
            </a:r>
            <a:r>
              <a:rPr lang="en-US" sz="2000" dirty="0" err="1">
                <a:highlight>
                  <a:srgbClr val="FFFF00"/>
                </a:highlight>
              </a:rPr>
              <a:t>azp</a:t>
            </a:r>
            <a:r>
              <a:rPr lang="en-US" sz="2000" dirty="0">
                <a:highlight>
                  <a:srgbClr val="FFFF00"/>
                </a:highlight>
              </a:rPr>
              <a:t>": "bf9b8d73-dc3f-4c03-a928-7529d3cc3fd4",</a:t>
            </a:r>
          </a:p>
          <a:p>
            <a:r>
              <a:rPr lang="en-US" sz="2000" dirty="0"/>
              <a:t>"</a:t>
            </a:r>
            <a:r>
              <a:rPr lang="en-US" sz="2000" dirty="0" err="1"/>
              <a:t>azpacr</a:t>
            </a:r>
            <a:r>
              <a:rPr lang="en-US" sz="2000" dirty="0"/>
              <a:t>": "1",</a:t>
            </a:r>
          </a:p>
          <a:p>
            <a:r>
              <a:rPr lang="en-US" sz="2000" dirty="0"/>
              <a:t>“</a:t>
            </a:r>
            <a:r>
              <a:rPr lang="en-US" sz="2000" dirty="0" err="1"/>
              <a:t>idtyp</a:t>
            </a:r>
            <a:r>
              <a:rPr lang="en-US" sz="2000" dirty="0"/>
              <a:t>": “app",</a:t>
            </a:r>
          </a:p>
          <a:p>
            <a:r>
              <a:rPr lang="en-US" sz="2000" dirty="0"/>
              <a:t>"</a:t>
            </a:r>
            <a:r>
              <a:rPr lang="en-US" sz="2000" dirty="0" err="1"/>
              <a:t>oid</a:t>
            </a:r>
            <a:r>
              <a:rPr lang="en-US" sz="2000" dirty="0"/>
              <a:t>": "7d655a98-843c-4337-ad24-3a4b0922179e",</a:t>
            </a:r>
          </a:p>
          <a:p>
            <a:r>
              <a:rPr lang="en-US" sz="2000" dirty="0"/>
              <a:t>"roles": [</a:t>
            </a:r>
          </a:p>
          <a:p>
            <a:r>
              <a:rPr lang="en-US" sz="2000" dirty="0"/>
              <a:t>  "</a:t>
            </a:r>
            <a:r>
              <a:rPr lang="en-US" sz="2000" dirty="0" err="1"/>
              <a:t>Catalog.View.All</a:t>
            </a:r>
            <a:r>
              <a:rPr lang="en-US" sz="2000" dirty="0"/>
              <a:t>"</a:t>
            </a:r>
          </a:p>
          <a:p>
            <a:r>
              <a:rPr lang="en-US" sz="2000" dirty="0"/>
              <a:t>],</a:t>
            </a:r>
          </a:p>
          <a:p>
            <a:r>
              <a:rPr lang="en-US" sz="2000" dirty="0"/>
              <a:t>"sub": "7d655a98-843c-4337-ad24-3a4b0922179e",</a:t>
            </a:r>
          </a:p>
          <a:p>
            <a:r>
              <a:rPr lang="en-US" sz="2000" dirty="0"/>
              <a:t>"</a:t>
            </a:r>
            <a:r>
              <a:rPr lang="en-US" sz="2000" dirty="0" err="1"/>
              <a:t>tid</a:t>
            </a:r>
            <a:r>
              <a:rPr lang="en-US" sz="2000" dirty="0"/>
              <a:t>": "c72a295d-d7a5-41ea-a351-b15dd9f67215",</a:t>
            </a:r>
          </a:p>
          <a:p>
            <a:r>
              <a:rPr lang="en-US" sz="2000" dirty="0"/>
              <a:t>“</a:t>
            </a:r>
            <a:r>
              <a:rPr lang="en-US" sz="2000" dirty="0" err="1"/>
              <a:t>ver</a:t>
            </a:r>
            <a:r>
              <a:rPr lang="en-US" sz="2000" dirty="0"/>
              <a:t>": "2.0"</a:t>
            </a:r>
          </a:p>
        </p:txBody>
      </p:sp>
    </p:spTree>
    <p:extLst>
      <p:ext uri="{BB962C8B-B14F-4D97-AF65-F5344CB8AC3E}">
        <p14:creationId xmlns:p14="http://schemas.microsoft.com/office/powerpoint/2010/main" val="13356843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EE01F0-1699-4D3A-8987-873DCD652C5A}"/>
              </a:ext>
            </a:extLst>
          </p:cNvPr>
          <p:cNvSpPr>
            <a:spLocks noGrp="1"/>
          </p:cNvSpPr>
          <p:nvPr>
            <p:ph type="title"/>
          </p:nvPr>
        </p:nvSpPr>
        <p:spPr>
          <a:xfrm>
            <a:off x="588263" y="457200"/>
            <a:ext cx="11018520" cy="553998"/>
          </a:xfrm>
        </p:spPr>
        <p:txBody>
          <a:bodyPr/>
          <a:lstStyle/>
          <a:p>
            <a:r>
              <a:rPr lang="en-US"/>
              <a:t>Application Permission – Internal claims removed</a:t>
            </a:r>
          </a:p>
        </p:txBody>
      </p:sp>
      <p:sp>
        <p:nvSpPr>
          <p:cNvPr id="5" name="Text Placeholder 4">
            <a:extLst>
              <a:ext uri="{FF2B5EF4-FFF2-40B4-BE49-F238E27FC236}">
                <a16:creationId xmlns:a16="http://schemas.microsoft.com/office/drawing/2014/main" id="{F61E3372-11C3-4971-B8CD-8B5B354E28F4}"/>
              </a:ext>
            </a:extLst>
          </p:cNvPr>
          <p:cNvSpPr>
            <a:spLocks noGrp="1"/>
          </p:cNvSpPr>
          <p:nvPr>
            <p:ph type="body" sz="quarter" idx="10"/>
          </p:nvPr>
        </p:nvSpPr>
        <p:spPr>
          <a:xfrm>
            <a:off x="588263" y="1098400"/>
            <a:ext cx="11018520" cy="5478423"/>
          </a:xfrm>
        </p:spPr>
        <p:txBody>
          <a:bodyPr/>
          <a:lstStyle/>
          <a:p>
            <a:r>
              <a:rPr lang="en-US" sz="2000" dirty="0"/>
              <a:t>“</a:t>
            </a:r>
            <a:r>
              <a:rPr lang="en-US" sz="2000" dirty="0" err="1"/>
              <a:t>aud</a:t>
            </a:r>
            <a:r>
              <a:rPr lang="en-US" sz="2000" dirty="0"/>
              <a:t>": "416684a7-0b52-4fa3-9918-e76d16542be2",</a:t>
            </a:r>
          </a:p>
          <a:p>
            <a:r>
              <a:rPr lang="en-US" sz="2000" dirty="0"/>
              <a:t>"</a:t>
            </a:r>
            <a:r>
              <a:rPr lang="en-US" sz="2000" dirty="0" err="1"/>
              <a:t>iss</a:t>
            </a:r>
            <a:r>
              <a:rPr lang="en-US" sz="2000" dirty="0"/>
              <a:t>": "https://login.microsoftonline.com/c72a295d-d7a5-41ea-a351-b15dd9f67215/v2.0",</a:t>
            </a:r>
          </a:p>
          <a:p>
            <a:r>
              <a:rPr lang="en-US" sz="2000" dirty="0"/>
              <a:t>"</a:t>
            </a:r>
            <a:r>
              <a:rPr lang="en-US" sz="2000" dirty="0" err="1"/>
              <a:t>iat</a:t>
            </a:r>
            <a:r>
              <a:rPr lang="en-US" sz="2000" dirty="0"/>
              <a:t>": 1563882662,</a:t>
            </a:r>
          </a:p>
          <a:p>
            <a:r>
              <a:rPr lang="en-US" sz="2000" dirty="0"/>
              <a:t>"</a:t>
            </a:r>
            <a:r>
              <a:rPr lang="en-US" sz="2000" dirty="0" err="1"/>
              <a:t>nbf</a:t>
            </a:r>
            <a:r>
              <a:rPr lang="en-US" sz="2000" dirty="0"/>
              <a:t>": 1563882662,</a:t>
            </a:r>
          </a:p>
          <a:p>
            <a:r>
              <a:rPr lang="en-US" sz="2000" dirty="0"/>
              <a:t>"exp": 1563886562,</a:t>
            </a:r>
          </a:p>
          <a:p>
            <a:r>
              <a:rPr lang="en-US" sz="2000" dirty="0"/>
              <a:t>"</a:t>
            </a:r>
            <a:r>
              <a:rPr lang="en-US" sz="2000" dirty="0" err="1"/>
              <a:t>azp</a:t>
            </a:r>
            <a:r>
              <a:rPr lang="en-US" sz="2000" dirty="0"/>
              <a:t>": "bf9b8d73-dc3f-4c03-a928-7529d3cc3fd4",</a:t>
            </a:r>
          </a:p>
          <a:p>
            <a:r>
              <a:rPr lang="en-US" sz="2000" dirty="0"/>
              <a:t>"</a:t>
            </a:r>
            <a:r>
              <a:rPr lang="en-US" sz="2000" dirty="0" err="1"/>
              <a:t>azpacr</a:t>
            </a:r>
            <a:r>
              <a:rPr lang="en-US" sz="2000" dirty="0"/>
              <a:t>": "1",</a:t>
            </a:r>
          </a:p>
          <a:p>
            <a:r>
              <a:rPr lang="en-US" sz="2000" dirty="0"/>
              <a:t>“</a:t>
            </a:r>
            <a:r>
              <a:rPr lang="en-US" sz="2000" dirty="0" err="1"/>
              <a:t>idtyp</a:t>
            </a:r>
            <a:r>
              <a:rPr lang="en-US" sz="2000" dirty="0"/>
              <a:t>": “app",</a:t>
            </a:r>
          </a:p>
          <a:p>
            <a:r>
              <a:rPr lang="en-US" sz="2000" dirty="0">
                <a:highlight>
                  <a:srgbClr val="FFFF00"/>
                </a:highlight>
              </a:rPr>
              <a:t>"</a:t>
            </a:r>
            <a:r>
              <a:rPr lang="en-US" sz="2000" dirty="0" err="1">
                <a:highlight>
                  <a:srgbClr val="FFFF00"/>
                </a:highlight>
              </a:rPr>
              <a:t>oid</a:t>
            </a:r>
            <a:r>
              <a:rPr lang="en-US" sz="2000" dirty="0">
                <a:highlight>
                  <a:srgbClr val="FFFF00"/>
                </a:highlight>
              </a:rPr>
              <a:t>": "7d655a98-843c-4337-ad24-3a4b0922179e",</a:t>
            </a:r>
          </a:p>
          <a:p>
            <a:r>
              <a:rPr lang="en-US" sz="2000" dirty="0"/>
              <a:t>"roles": [</a:t>
            </a:r>
          </a:p>
          <a:p>
            <a:r>
              <a:rPr lang="en-US" sz="2000" dirty="0"/>
              <a:t>  "</a:t>
            </a:r>
            <a:r>
              <a:rPr lang="en-US" sz="2000" dirty="0" err="1"/>
              <a:t>Catalog.View.All</a:t>
            </a:r>
            <a:r>
              <a:rPr lang="en-US" sz="2000" dirty="0"/>
              <a:t>"</a:t>
            </a:r>
          </a:p>
          <a:p>
            <a:r>
              <a:rPr lang="en-US" sz="2000" dirty="0"/>
              <a:t>],</a:t>
            </a:r>
          </a:p>
          <a:p>
            <a:r>
              <a:rPr lang="en-US" sz="2000" dirty="0">
                <a:highlight>
                  <a:srgbClr val="FFFF00"/>
                </a:highlight>
              </a:rPr>
              <a:t>"sub": "7d655a98-843c-4337-ad24-3a4b0922179e",</a:t>
            </a:r>
          </a:p>
          <a:p>
            <a:r>
              <a:rPr lang="en-US" sz="2000" dirty="0"/>
              <a:t>"</a:t>
            </a:r>
            <a:r>
              <a:rPr lang="en-US" sz="2000" dirty="0" err="1"/>
              <a:t>tid</a:t>
            </a:r>
            <a:r>
              <a:rPr lang="en-US" sz="2000" dirty="0"/>
              <a:t>": "c72a295d-d7a5-41ea-a351-b15dd9f67215",</a:t>
            </a:r>
          </a:p>
          <a:p>
            <a:r>
              <a:rPr lang="en-US" sz="2000" dirty="0"/>
              <a:t>“</a:t>
            </a:r>
            <a:r>
              <a:rPr lang="en-US" sz="2000" dirty="0" err="1"/>
              <a:t>ver</a:t>
            </a:r>
            <a:r>
              <a:rPr lang="en-US" sz="2000" dirty="0"/>
              <a:t>": "2.0"</a:t>
            </a:r>
          </a:p>
        </p:txBody>
      </p:sp>
    </p:spTree>
    <p:extLst>
      <p:ext uri="{BB962C8B-B14F-4D97-AF65-F5344CB8AC3E}">
        <p14:creationId xmlns:p14="http://schemas.microsoft.com/office/powerpoint/2010/main" val="49377329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41CB-F9BD-4293-B47C-A337C94E4DB4}"/>
              </a:ext>
            </a:extLst>
          </p:cNvPr>
          <p:cNvSpPr>
            <a:spLocks noGrp="1"/>
          </p:cNvSpPr>
          <p:nvPr>
            <p:ph type="title"/>
          </p:nvPr>
        </p:nvSpPr>
        <p:spPr/>
        <p:txBody>
          <a:bodyPr vert="horz" lIns="91440" tIns="45720" rIns="91440" bIns="45720" rtlCol="0" anchor="ctr">
            <a:noAutofit/>
          </a:bodyPr>
          <a:lstStyle/>
          <a:p>
            <a:r>
              <a:rPr lang="en-US"/>
              <a:t>Verify and use roles in your code</a:t>
            </a:r>
          </a:p>
        </p:txBody>
      </p:sp>
      <p:sp>
        <p:nvSpPr>
          <p:cNvPr id="4" name="Text Placeholder 3">
            <a:extLst>
              <a:ext uri="{FF2B5EF4-FFF2-40B4-BE49-F238E27FC236}">
                <a16:creationId xmlns:a16="http://schemas.microsoft.com/office/drawing/2014/main" id="{4F237BFC-9CB8-4FEA-A2EB-B3A47203500F}"/>
              </a:ext>
            </a:extLst>
          </p:cNvPr>
          <p:cNvSpPr>
            <a:spLocks noGrp="1"/>
          </p:cNvSpPr>
          <p:nvPr>
            <p:ph type="body" sz="quarter" idx="10"/>
          </p:nvPr>
        </p:nvSpPr>
        <p:spPr>
          <a:xfrm>
            <a:off x="586390" y="1434370"/>
            <a:ext cx="11018520" cy="3533275"/>
          </a:xfrm>
        </p:spPr>
        <p:txBody>
          <a:bodyPr/>
          <a:lstStyle/>
          <a:p>
            <a:r>
              <a:rPr lang="en-US" sz="2800" dirty="0">
                <a:solidFill>
                  <a:srgbClr val="008000"/>
                </a:solidFill>
                <a:latin typeface="Consolas" panose="020B0609020204030204" pitchFamily="49" charset="0"/>
              </a:rPr>
              <a:t>// GET: </a:t>
            </a:r>
            <a:r>
              <a:rPr lang="en-US" sz="2800" dirty="0" err="1">
                <a:solidFill>
                  <a:srgbClr val="008000"/>
                </a:solidFill>
                <a:latin typeface="Consolas" panose="020B0609020204030204" pitchFamily="49" charset="0"/>
              </a:rPr>
              <a:t>api</a:t>
            </a:r>
            <a:r>
              <a:rPr lang="en-US" sz="2800" dirty="0">
                <a:solidFill>
                  <a:srgbClr val="008000"/>
                </a:solidFill>
                <a:latin typeface="Consolas" panose="020B0609020204030204" pitchFamily="49" charset="0"/>
              </a:rPr>
              <a:t>/</a:t>
            </a:r>
            <a:r>
              <a:rPr lang="en-US" sz="2800" dirty="0" err="1">
                <a:solidFill>
                  <a:srgbClr val="008000"/>
                </a:solidFill>
                <a:latin typeface="Consolas" panose="020B0609020204030204" pitchFamily="49" charset="0"/>
              </a:rPr>
              <a:t>todolist</a:t>
            </a:r>
            <a:endParaRPr lang="en-US" sz="2800" dirty="0">
              <a:solidFill>
                <a:srgbClr val="000000"/>
              </a:solidFill>
              <a:latin typeface="Consolas" panose="020B0609020204030204" pitchFamily="49" charset="0"/>
            </a:endParaRPr>
          </a:p>
          <a:p>
            <a:r>
              <a:rPr lang="en-US" sz="2800" dirty="0">
                <a:solidFill>
                  <a:srgbClr val="000000"/>
                </a:solidFill>
                <a:latin typeface="Consolas" panose="020B0609020204030204" pitchFamily="49" charset="0"/>
              </a:rPr>
              <a:t>[</a:t>
            </a:r>
            <a:r>
              <a:rPr lang="en-US" sz="2800" dirty="0" err="1">
                <a:solidFill>
                  <a:srgbClr val="2B91AF"/>
                </a:solidFill>
                <a:latin typeface="Consolas" panose="020B0609020204030204" pitchFamily="49" charset="0"/>
              </a:rPr>
              <a:t>HttpGet</a:t>
            </a:r>
            <a:r>
              <a:rPr lang="en-US" sz="2800" dirty="0">
                <a:solidFill>
                  <a:srgbClr val="000000"/>
                </a:solidFill>
                <a:latin typeface="Consolas" panose="020B0609020204030204" pitchFamily="49" charset="0"/>
              </a:rPr>
              <a:t>]</a:t>
            </a:r>
          </a:p>
          <a:p>
            <a:r>
              <a:rPr lang="en-US" sz="2800" dirty="0">
                <a:solidFill>
                  <a:srgbClr val="000000"/>
                </a:solidFill>
                <a:highlight>
                  <a:srgbClr val="FFFF00"/>
                </a:highlight>
                <a:latin typeface="Consolas" panose="020B0609020204030204" pitchFamily="49" charset="0"/>
              </a:rPr>
              <a:t>[</a:t>
            </a:r>
            <a:r>
              <a:rPr lang="en-US" sz="2800" dirty="0">
                <a:solidFill>
                  <a:srgbClr val="2B91AF"/>
                </a:solidFill>
                <a:highlight>
                  <a:srgbClr val="FFFF00"/>
                </a:highlight>
                <a:latin typeface="Consolas" panose="020B0609020204030204" pitchFamily="49" charset="0"/>
              </a:rPr>
              <a:t>Authorize</a:t>
            </a:r>
            <a:r>
              <a:rPr lang="en-US" sz="2800" dirty="0">
                <a:solidFill>
                  <a:srgbClr val="000000"/>
                </a:solidFill>
                <a:highlight>
                  <a:srgbClr val="FFFF00"/>
                </a:highlight>
                <a:latin typeface="Consolas" panose="020B0609020204030204" pitchFamily="49" charset="0"/>
              </a:rPr>
              <a:t>(Roles = </a:t>
            </a:r>
            <a:r>
              <a:rPr lang="en-US" sz="2800" dirty="0">
                <a:solidFill>
                  <a:srgbClr val="A31515"/>
                </a:solidFill>
                <a:highlight>
                  <a:srgbClr val="FFFF00"/>
                </a:highlight>
                <a:latin typeface="Consolas" panose="020B0609020204030204" pitchFamily="49" charset="0"/>
              </a:rPr>
              <a:t>“</a:t>
            </a:r>
            <a:r>
              <a:rPr lang="en-US" sz="2800" dirty="0" err="1">
                <a:solidFill>
                  <a:srgbClr val="A31515"/>
                </a:solidFill>
                <a:highlight>
                  <a:srgbClr val="FFFF00"/>
                </a:highlight>
                <a:latin typeface="Consolas" panose="020B0609020204030204" pitchFamily="49" charset="0"/>
              </a:rPr>
              <a:t>Catalog.Read.All</a:t>
            </a:r>
            <a:r>
              <a:rPr lang="en-US" sz="2800" dirty="0">
                <a:solidFill>
                  <a:srgbClr val="A31515"/>
                </a:solidFill>
                <a:highlight>
                  <a:srgbClr val="FFFF00"/>
                </a:highlight>
                <a:latin typeface="Consolas" panose="020B0609020204030204" pitchFamily="49" charset="0"/>
              </a:rPr>
              <a:t>"</a:t>
            </a:r>
            <a:r>
              <a:rPr lang="en-US" sz="2800" dirty="0">
                <a:solidFill>
                  <a:srgbClr val="000000"/>
                </a:solidFill>
                <a:highlight>
                  <a:srgbClr val="FFFF00"/>
                </a:highlight>
                <a:latin typeface="Consolas" panose="020B0609020204030204" pitchFamily="49" charset="0"/>
              </a:rPr>
              <a:t>)]</a:t>
            </a:r>
          </a:p>
          <a:p>
            <a:r>
              <a:rPr lang="en-US" sz="2800" dirty="0">
                <a:solidFill>
                  <a:srgbClr val="0000FF"/>
                </a:solidFill>
                <a:latin typeface="Consolas" panose="020B0609020204030204" pitchFamily="49" charset="0"/>
              </a:rPr>
              <a:t>public</a:t>
            </a:r>
            <a:r>
              <a:rPr lang="en-US" sz="2800" dirty="0">
                <a:solidFill>
                  <a:srgbClr val="000000"/>
                </a:solidFill>
                <a:latin typeface="Consolas" panose="020B0609020204030204" pitchFamily="49" charset="0"/>
              </a:rPr>
              <a:t> </a:t>
            </a:r>
            <a:r>
              <a:rPr lang="en-US" sz="2800" dirty="0" err="1">
                <a:solidFill>
                  <a:srgbClr val="2B91AF"/>
                </a:solidFill>
                <a:latin typeface="Consolas" panose="020B0609020204030204" pitchFamily="49" charset="0"/>
              </a:rPr>
              <a:t>IActionResult</a:t>
            </a:r>
            <a:r>
              <a:rPr lang="en-US" sz="2800" dirty="0">
                <a:solidFill>
                  <a:srgbClr val="000000"/>
                </a:solidFill>
                <a:latin typeface="Consolas" panose="020B0609020204030204" pitchFamily="49" charset="0"/>
              </a:rPr>
              <a:t> </a:t>
            </a:r>
            <a:r>
              <a:rPr lang="en-US" sz="2800" dirty="0">
                <a:solidFill>
                  <a:srgbClr val="74531F"/>
                </a:solidFill>
                <a:latin typeface="Consolas" panose="020B0609020204030204" pitchFamily="49" charset="0"/>
              </a:rPr>
              <a:t>Get</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    </a:t>
            </a:r>
            <a:r>
              <a:rPr lang="en-US" sz="2800" dirty="0">
                <a:solidFill>
                  <a:srgbClr val="8F08C4"/>
                </a:solidFill>
                <a:latin typeface="Consolas" panose="020B0609020204030204" pitchFamily="49" charset="0"/>
              </a:rPr>
              <a:t>return</a:t>
            </a:r>
            <a:r>
              <a:rPr lang="en-US" sz="2800" dirty="0">
                <a:solidFill>
                  <a:srgbClr val="000000"/>
                </a:solidFill>
                <a:latin typeface="Consolas" panose="020B0609020204030204" pitchFamily="49" charset="0"/>
              </a:rPr>
              <a:t> </a:t>
            </a:r>
            <a:r>
              <a:rPr lang="en-US" sz="2800" dirty="0">
                <a:solidFill>
                  <a:srgbClr val="74531F"/>
                </a:solidFill>
                <a:latin typeface="Consolas" panose="020B0609020204030204" pitchFamily="49" charset="0"/>
              </a:rPr>
              <a:t>Ok</a:t>
            </a:r>
            <a:r>
              <a:rPr lang="en-US" sz="2800" dirty="0">
                <a:solidFill>
                  <a:srgbClr val="000000"/>
                </a:solidFill>
                <a:latin typeface="Consolas" panose="020B0609020204030204" pitchFamily="49" charset="0"/>
              </a:rPr>
              <a:t>(</a:t>
            </a:r>
            <a:r>
              <a:rPr lang="en-US" sz="2800" dirty="0" err="1">
                <a:solidFill>
                  <a:srgbClr val="000000"/>
                </a:solidFill>
                <a:latin typeface="Consolas" panose="020B0609020204030204" pitchFamily="49" charset="0"/>
              </a:rPr>
              <a:t>TodoStore.Values</a:t>
            </a:r>
            <a:r>
              <a:rPr lang="en-US" sz="2800" dirty="0">
                <a:solidFill>
                  <a:srgbClr val="000000"/>
                </a:solidFill>
                <a:latin typeface="Consolas" panose="020B0609020204030204" pitchFamily="49" charset="0"/>
              </a:rPr>
              <a:t>);</a:t>
            </a:r>
          </a:p>
          <a:p>
            <a:r>
              <a:rPr lang="en-US" sz="2800" dirty="0">
                <a:solidFill>
                  <a:srgbClr val="000000"/>
                </a:solidFill>
                <a:latin typeface="Consolas" panose="020B0609020204030204" pitchFamily="49" charset="0"/>
              </a:rPr>
              <a:t>}</a:t>
            </a:r>
          </a:p>
        </p:txBody>
      </p:sp>
      <p:sp>
        <p:nvSpPr>
          <p:cNvPr id="3" name="TextBox 2">
            <a:extLst>
              <a:ext uri="{FF2B5EF4-FFF2-40B4-BE49-F238E27FC236}">
                <a16:creationId xmlns:a16="http://schemas.microsoft.com/office/drawing/2014/main" id="{5CE6DC48-EFEC-40FE-9CF1-003FDAC29A56}"/>
              </a:ext>
            </a:extLst>
          </p:cNvPr>
          <p:cNvSpPr txBox="1"/>
          <p:nvPr/>
        </p:nvSpPr>
        <p:spPr>
          <a:xfrm>
            <a:off x="4274634" y="602166"/>
            <a:ext cx="7079167" cy="5813502"/>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2400" b="0" i="0" u="none" strike="noStrike" kern="1200" cap="none" spc="0" normalizeH="0" baseline="0" noProof="0">
              <a:ln>
                <a:noFill/>
              </a:ln>
              <a:solidFill>
                <a:srgbClr val="353535"/>
              </a:solidFill>
              <a:effectLst/>
              <a:uLnTx/>
              <a:uFillTx/>
              <a:latin typeface="Segoe UI Semilight"/>
              <a:ea typeface="+mn-ea"/>
              <a:cs typeface="+mn-cs"/>
            </a:endParaRPr>
          </a:p>
        </p:txBody>
      </p:sp>
      <p:sp>
        <p:nvSpPr>
          <p:cNvPr id="5" name="TextBox 4">
            <a:extLst>
              <a:ext uri="{FF2B5EF4-FFF2-40B4-BE49-F238E27FC236}">
                <a16:creationId xmlns:a16="http://schemas.microsoft.com/office/drawing/2014/main" id="{DBE48646-235B-4EE0-9133-A62E234B544A}"/>
              </a:ext>
            </a:extLst>
          </p:cNvPr>
          <p:cNvSpPr txBox="1"/>
          <p:nvPr/>
        </p:nvSpPr>
        <p:spPr>
          <a:xfrm>
            <a:off x="4193382" y="602166"/>
            <a:ext cx="7298532" cy="5813502"/>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a:ln>
                <a:noFill/>
              </a:ln>
              <a:solidFill>
                <a:prstClr val="black"/>
              </a:solidFill>
              <a:effectLst/>
              <a:highlight>
                <a:srgbClr val="FFFFFF"/>
              </a:highlight>
              <a:uLnTx/>
              <a:uFillTx/>
              <a:latin typeface="Calibri" panose="020F0502020204030204" pitchFamily="34" charset="0"/>
              <a:ea typeface="+mn-ea"/>
              <a:cs typeface="+mn-cs"/>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1588644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nodePh="1">
                                  <p:stCondLst>
                                    <p:cond delay="0"/>
                                  </p:stCondLst>
                                  <p:endCondLst>
                                    <p:cond evt="begin" delay="0">
                                      <p:tn val="9"/>
                                    </p:cond>
                                  </p:end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69A4A-8C39-4AB7-8CE1-8A1303C32818}"/>
              </a:ext>
            </a:extLst>
          </p:cNvPr>
          <p:cNvSpPr>
            <a:spLocks noGrp="1"/>
          </p:cNvSpPr>
          <p:nvPr>
            <p:ph type="title"/>
          </p:nvPr>
        </p:nvSpPr>
        <p:spPr/>
        <p:txBody>
          <a:bodyPr/>
          <a:lstStyle/>
          <a:p>
            <a:r>
              <a:rPr lang="en-US"/>
              <a:t>What happens when one API needs to call another API?</a:t>
            </a:r>
          </a:p>
        </p:txBody>
      </p:sp>
      <p:sp>
        <p:nvSpPr>
          <p:cNvPr id="5" name="Text Placeholder 4">
            <a:extLst>
              <a:ext uri="{FF2B5EF4-FFF2-40B4-BE49-F238E27FC236}">
                <a16:creationId xmlns:a16="http://schemas.microsoft.com/office/drawing/2014/main" id="{C33FF8FF-C646-4E8B-93F2-513FAAC95F8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259789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p:txBody>
          <a:bodyPr/>
          <a:lstStyle/>
          <a:p>
            <a:r>
              <a:rPr lang="en-US"/>
              <a:t>App has an authenticated user and a token to call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1198387" y="539241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18D991C7-68F1-4E6F-AB9E-E7B8DCDC15D7}"/>
              </a:ext>
            </a:extLst>
          </p:cNvPr>
          <p:cNvSpPr/>
          <p:nvPr/>
        </p:nvSpPr>
        <p:spPr bwMode="auto">
          <a:xfrm>
            <a:off x="8571592" y="3999978"/>
            <a:ext cx="1281659" cy="1340281"/>
          </a:xfrm>
          <a:prstGeom prst="rect">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24" name="Arrow: Right 23">
            <a:extLst>
              <a:ext uri="{FF2B5EF4-FFF2-40B4-BE49-F238E27FC236}">
                <a16:creationId xmlns:a16="http://schemas.microsoft.com/office/drawing/2014/main" id="{C1165E95-0614-4105-8F7F-CC4990B089B1}"/>
              </a:ext>
            </a:extLst>
          </p:cNvPr>
          <p:cNvSpPr/>
          <p:nvPr/>
        </p:nvSpPr>
        <p:spPr bwMode="auto">
          <a:xfrm>
            <a:off x="2375798" y="4401812"/>
            <a:ext cx="6155537"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833054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7432745" y="3414391"/>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18D991C7-68F1-4E6F-AB9E-E7B8DCDC15D7}"/>
              </a:ext>
            </a:extLst>
          </p:cNvPr>
          <p:cNvSpPr/>
          <p:nvPr/>
        </p:nvSpPr>
        <p:spPr bwMode="auto">
          <a:xfrm>
            <a:off x="8571592" y="3999978"/>
            <a:ext cx="1281659" cy="1340281"/>
          </a:xfrm>
          <a:prstGeom prst="rect">
            <a:avLst/>
          </a:prstGeom>
          <a:solidFill>
            <a:srgbClr val="FF0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24" name="Arrow: Right 23">
            <a:extLst>
              <a:ext uri="{FF2B5EF4-FFF2-40B4-BE49-F238E27FC236}">
                <a16:creationId xmlns:a16="http://schemas.microsoft.com/office/drawing/2014/main" id="{C1165E95-0614-4105-8F7F-CC4990B089B1}"/>
              </a:ext>
            </a:extLst>
          </p:cNvPr>
          <p:cNvSpPr/>
          <p:nvPr/>
        </p:nvSpPr>
        <p:spPr bwMode="auto">
          <a:xfrm>
            <a:off x="2375798" y="4401812"/>
            <a:ext cx="6155537"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259089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7408364"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9784162" y="3921587"/>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7432745" y="3414391"/>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0072150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202590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970A-1E76-422A-9069-337A875A50FA}"/>
              </a:ext>
            </a:extLst>
          </p:cNvPr>
          <p:cNvSpPr>
            <a:spLocks noGrp="1"/>
          </p:cNvSpPr>
          <p:nvPr>
            <p:ph type="title"/>
          </p:nvPr>
        </p:nvSpPr>
        <p:spPr>
          <a:xfrm>
            <a:off x="588261" y="2972548"/>
            <a:ext cx="6540507" cy="553998"/>
          </a:xfrm>
        </p:spPr>
        <p:txBody>
          <a:bodyPr/>
          <a:lstStyle/>
          <a:p>
            <a:r>
              <a:rPr lang="en-US" strike="sngStrike"/>
              <a:t>Protecting an API</a:t>
            </a:r>
          </a:p>
        </p:txBody>
      </p:sp>
      <p:sp>
        <p:nvSpPr>
          <p:cNvPr id="4" name="Text Placeholder 3">
            <a:extLst>
              <a:ext uri="{FF2B5EF4-FFF2-40B4-BE49-F238E27FC236}">
                <a16:creationId xmlns:a16="http://schemas.microsoft.com/office/drawing/2014/main" id="{F6DA7433-C9EE-4B44-A2A3-22CBEA88EBC7}"/>
              </a:ext>
            </a:extLst>
          </p:cNvPr>
          <p:cNvSpPr>
            <a:spLocks noGrp="1"/>
          </p:cNvSpPr>
          <p:nvPr>
            <p:ph type="body" sz="quarter" idx="13"/>
          </p:nvPr>
        </p:nvSpPr>
        <p:spPr/>
        <p:txBody>
          <a:bodyPr/>
          <a:lstStyle/>
          <a:p>
            <a:endParaRPr lang="en-US"/>
          </a:p>
        </p:txBody>
      </p:sp>
      <p:sp>
        <p:nvSpPr>
          <p:cNvPr id="3" name="Title 1">
            <a:extLst>
              <a:ext uri="{FF2B5EF4-FFF2-40B4-BE49-F238E27FC236}">
                <a16:creationId xmlns:a16="http://schemas.microsoft.com/office/drawing/2014/main" id="{57947A37-B3D6-4441-9824-4537F0E749D4}"/>
              </a:ext>
            </a:extLst>
          </p:cNvPr>
          <p:cNvSpPr txBox="1">
            <a:spLocks/>
          </p:cNvSpPr>
          <p:nvPr/>
        </p:nvSpPr>
        <p:spPr>
          <a:xfrm>
            <a:off x="588261" y="2972548"/>
            <a:ext cx="6540507" cy="553998"/>
          </a:xfrm>
          <a:prstGeom prst="rect">
            <a:avLst/>
          </a:prstGeom>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1" kern="1200" cap="none" spc="-50" baseline="0">
                <a:ln w="3175">
                  <a:noFill/>
                </a:ln>
                <a:solidFill>
                  <a:schemeClr val="tx1"/>
                </a:solidFill>
                <a:effectLst/>
                <a:latin typeface="+mj-lt"/>
                <a:ea typeface="+mn-ea"/>
                <a:cs typeface="Segoe UI" pitchFamily="34" charset="0"/>
              </a:defRPr>
            </a:lvl1pPr>
          </a:lstStyle>
          <a:p>
            <a:r>
              <a:rPr lang="en-US"/>
              <a:t>Protecting an API</a:t>
            </a:r>
          </a:p>
        </p:txBody>
      </p:sp>
    </p:spTree>
    <p:extLst>
      <p:ext uri="{BB962C8B-B14F-4D97-AF65-F5344CB8AC3E}">
        <p14:creationId xmlns:p14="http://schemas.microsoft.com/office/powerpoint/2010/main" val="262226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4657229" y="1026758"/>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70532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2" name="Regular Pentagon 1">
            <a:extLst>
              <a:ext uri="{FF2B5EF4-FFF2-40B4-BE49-F238E27FC236}">
                <a16:creationId xmlns:a16="http://schemas.microsoft.com/office/drawing/2014/main" id="{2C828D1D-3E71-8A43-AA45-ACCBCD88BA2C}"/>
              </a:ext>
            </a:extLst>
          </p:cNvPr>
          <p:cNvSpPr/>
          <p:nvPr/>
        </p:nvSpPr>
        <p:spPr bwMode="auto">
          <a:xfrm>
            <a:off x="2860891" y="342900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7" name="TextBox 26">
            <a:extLst>
              <a:ext uri="{FF2B5EF4-FFF2-40B4-BE49-F238E27FC236}">
                <a16:creationId xmlns:a16="http://schemas.microsoft.com/office/drawing/2014/main" id="{F2BEDE19-3FC8-411B-BE68-8A5E30EE5E3D}"/>
              </a:ext>
            </a:extLst>
          </p:cNvPr>
          <p:cNvSpPr txBox="1"/>
          <p:nvPr/>
        </p:nvSpPr>
        <p:spPr>
          <a:xfrm>
            <a:off x="5475692" y="2098732"/>
            <a:ext cx="4162097"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Need an access</a:t>
            </a:r>
            <a:r>
              <a:rPr kumimoji="0" lang="en-US" sz="2000" b="0" i="0" u="none" strike="noStrike" kern="1200" cap="none" spc="0" normalizeH="0" noProof="0">
                <a:ln>
                  <a:noFill/>
                </a:ln>
                <a:gradFill>
                  <a:gsLst>
                    <a:gs pos="2917">
                      <a:srgbClr val="1A1A1A"/>
                    </a:gs>
                    <a:gs pos="30000">
                      <a:srgbClr val="1A1A1A"/>
                    </a:gs>
                  </a:gsLst>
                  <a:lin ang="5400000" scaled="0"/>
                </a:gradFill>
                <a:effectLst/>
                <a:uLnTx/>
                <a:uFillTx/>
                <a:latin typeface="Segoe UI"/>
                <a:ea typeface="+mn-ea"/>
                <a:cs typeface="+mn-cs"/>
              </a:rPr>
              <a:t> </a:t>
            </a: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token to read the user’s profile with Microsoft Graph as the user</a:t>
            </a: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Tree>
    <p:extLst>
      <p:ext uri="{BB962C8B-B14F-4D97-AF65-F5344CB8AC3E}">
        <p14:creationId xmlns:p14="http://schemas.microsoft.com/office/powerpoint/2010/main" val="2450878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27" name="TextBox 26">
            <a:extLst>
              <a:ext uri="{FF2B5EF4-FFF2-40B4-BE49-F238E27FC236}">
                <a16:creationId xmlns:a16="http://schemas.microsoft.com/office/drawing/2014/main" id="{F2BEDE19-3FC8-411B-BE68-8A5E30EE5E3D}"/>
              </a:ext>
            </a:extLst>
          </p:cNvPr>
          <p:cNvSpPr txBox="1"/>
          <p:nvPr/>
        </p:nvSpPr>
        <p:spPr>
          <a:xfrm>
            <a:off x="5475692" y="2098732"/>
            <a:ext cx="4162097" cy="923330"/>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Need an access</a:t>
            </a:r>
            <a:r>
              <a:rPr kumimoji="0" lang="en-US" sz="2000" b="0" i="0" u="none" strike="noStrike" kern="1200" cap="none" spc="0" normalizeH="0" noProof="0">
                <a:ln>
                  <a:noFill/>
                </a:ln>
                <a:gradFill>
                  <a:gsLst>
                    <a:gs pos="2917">
                      <a:srgbClr val="1A1A1A"/>
                    </a:gs>
                    <a:gs pos="30000">
                      <a:srgbClr val="1A1A1A"/>
                    </a:gs>
                  </a:gsLst>
                  <a:lin ang="5400000" scaled="0"/>
                </a:gradFill>
                <a:effectLst/>
                <a:uLnTx/>
                <a:uFillTx/>
                <a:latin typeface="Segoe UI"/>
                <a:ea typeface="+mn-ea"/>
                <a:cs typeface="+mn-cs"/>
              </a:rPr>
              <a:t> </a:t>
            </a:r>
            <a:r>
              <a:rPr kumimoji="0" lang="en-US" sz="2000" b="0" i="0" u="none" strike="noStrike" kern="1200" cap="none" spc="0" normalizeH="0" baseline="0" noProof="0">
                <a:ln>
                  <a:noFill/>
                </a:ln>
                <a:gradFill>
                  <a:gsLst>
                    <a:gs pos="2917">
                      <a:srgbClr val="1A1A1A"/>
                    </a:gs>
                    <a:gs pos="30000">
                      <a:srgbClr val="1A1A1A"/>
                    </a:gs>
                  </a:gsLst>
                  <a:lin ang="5400000" scaled="0"/>
                </a:gradFill>
                <a:effectLst/>
                <a:uLnTx/>
                <a:uFillTx/>
                <a:latin typeface="Segoe UI"/>
                <a:ea typeface="+mn-ea"/>
                <a:cs typeface="+mn-cs"/>
              </a:rPr>
              <a:t>token to read the user’s profile with Microsoft Graph as the user</a:t>
            </a: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pic>
        <p:nvPicPr>
          <p:cNvPr id="12" name="Graphic 11" descr="Key">
            <a:extLst>
              <a:ext uri="{FF2B5EF4-FFF2-40B4-BE49-F238E27FC236}">
                <a16:creationId xmlns:a16="http://schemas.microsoft.com/office/drawing/2014/main" id="{C52CFDF5-6EF8-4B7C-9585-4C07BAAC052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93584" y="2741605"/>
            <a:ext cx="645750" cy="645750"/>
          </a:xfrm>
          <a:prstGeom prst="rect">
            <a:avLst/>
          </a:prstGeom>
        </p:spPr>
      </p:pic>
      <p:sp>
        <p:nvSpPr>
          <p:cNvPr id="13" name="Regular Pentagon 1">
            <a:extLst>
              <a:ext uri="{FF2B5EF4-FFF2-40B4-BE49-F238E27FC236}">
                <a16:creationId xmlns:a16="http://schemas.microsoft.com/office/drawing/2014/main" id="{8899CCD4-E034-4BDF-B56A-3F19AD0602FE}"/>
              </a:ext>
            </a:extLst>
          </p:cNvPr>
          <p:cNvSpPr/>
          <p:nvPr/>
        </p:nvSpPr>
        <p:spPr bwMode="auto">
          <a:xfrm>
            <a:off x="3905409" y="1945160"/>
            <a:ext cx="914400" cy="927040"/>
          </a:xfrm>
          <a:prstGeom prst="pentagon">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43106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grpSp>
        <p:nvGrpSpPr>
          <p:cNvPr id="7" name="Group 6">
            <a:extLst>
              <a:ext uri="{FF2B5EF4-FFF2-40B4-BE49-F238E27FC236}">
                <a16:creationId xmlns:a16="http://schemas.microsoft.com/office/drawing/2014/main" id="{A0BEE951-90B1-4DB6-8798-2594298900A9}"/>
              </a:ext>
            </a:extLst>
          </p:cNvPr>
          <p:cNvGrpSpPr/>
          <p:nvPr/>
        </p:nvGrpSpPr>
        <p:grpSpPr>
          <a:xfrm>
            <a:off x="3775291" y="293520"/>
            <a:ext cx="2590957" cy="1730712"/>
            <a:chOff x="4426431" y="1990592"/>
            <a:chExt cx="2642911" cy="1765416"/>
          </a:xfrm>
        </p:grpSpPr>
        <p:sp>
          <p:nvSpPr>
            <p:cNvPr id="8" name="Cloud">
              <a:extLst>
                <a:ext uri="{FF2B5EF4-FFF2-40B4-BE49-F238E27FC236}">
                  <a16:creationId xmlns:a16="http://schemas.microsoft.com/office/drawing/2014/main" id="{96B9AEA0-A2E5-4C86-8F44-AA9DCE7F630F}"/>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98D0AE71-BAA0-4175-99E3-58F4B25D1B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1940" y="2220528"/>
              <a:ext cx="1327670" cy="1327670"/>
            </a:xfrm>
            <a:prstGeom prst="rect">
              <a:avLst/>
            </a:prstGeom>
          </p:spPr>
        </p:pic>
      </p:gr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1" name="Arrow: Up 10">
            <a:extLst>
              <a:ext uri="{FF2B5EF4-FFF2-40B4-BE49-F238E27FC236}">
                <a16:creationId xmlns:a16="http://schemas.microsoft.com/office/drawing/2014/main" id="{EF53E6C8-2186-4DEF-9694-F2AF5FEE40BC}"/>
              </a:ext>
            </a:extLst>
          </p:cNvPr>
          <p:cNvSpPr/>
          <p:nvPr/>
        </p:nvSpPr>
        <p:spPr bwMode="auto">
          <a:xfrm>
            <a:off x="4879370" y="2208085"/>
            <a:ext cx="243755" cy="1509622"/>
          </a:xfrm>
          <a:prstGeom prst="upArrow">
            <a:avLst>
              <a:gd name="adj1" fmla="val 100000"/>
              <a:gd name="adj2" fmla="val 95763"/>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1600">
              <a:gradFill>
                <a:gsLst>
                  <a:gs pos="40075">
                    <a:srgbClr val="FFFFFF"/>
                  </a:gs>
                  <a:gs pos="30000">
                    <a:srgbClr val="FFFFFF"/>
                  </a:gs>
                </a:gsLst>
                <a:lin ang="5400000" scaled="0"/>
              </a:gradFill>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588893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7379963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sp>
        <p:nvSpPr>
          <p:cNvPr id="6" name="Browser_4" title="Icon of a website or an app window">
            <a:extLst>
              <a:ext uri="{FF2B5EF4-FFF2-40B4-BE49-F238E27FC236}">
                <a16:creationId xmlns:a16="http://schemas.microsoft.com/office/drawing/2014/main" id="{F1E30766-B2DC-4701-AF08-FB98A947CF0D}"/>
              </a:ext>
            </a:extLst>
          </p:cNvPr>
          <p:cNvSpPr>
            <a:spLocks noChangeAspect="1" noEditPoints="1"/>
          </p:cNvSpPr>
          <p:nvPr/>
        </p:nvSpPr>
        <p:spPr bwMode="auto">
          <a:xfrm>
            <a:off x="588263" y="4017364"/>
            <a:ext cx="1787536" cy="132289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marL="0" marR="0" lvl="0" indent="0" algn="ctr" defTabSz="914367" rtl="0" eaLnBrk="1" fontAlgn="base"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a:ln>
                <a:noFill/>
              </a:ln>
              <a:solidFill>
                <a:srgbClr val="1A1A1A"/>
              </a:solidFill>
              <a:effectLst/>
              <a:uLnTx/>
              <a:uFillTx/>
              <a:latin typeface="Segoe UI"/>
              <a:ea typeface="+mn-ea"/>
              <a:cs typeface="+mn-cs"/>
            </a:endParaRPr>
          </a:p>
        </p:txBody>
      </p:sp>
      <p:sp>
        <p:nvSpPr>
          <p:cNvPr id="22" name="Arrow: Right 21">
            <a:extLst>
              <a:ext uri="{FF2B5EF4-FFF2-40B4-BE49-F238E27FC236}">
                <a16:creationId xmlns:a16="http://schemas.microsoft.com/office/drawing/2014/main" id="{CB2CCB99-999A-461F-8A5B-A1CD060FBB0C}"/>
              </a:ext>
            </a:extLst>
          </p:cNvPr>
          <p:cNvSpPr/>
          <p:nvPr/>
        </p:nvSpPr>
        <p:spPr bwMode="auto">
          <a:xfrm>
            <a:off x="2375798"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4193584"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sp>
        <p:nvSpPr>
          <p:cNvPr id="33" name="Regular Pentagon 1">
            <a:extLst>
              <a:ext uri="{FF2B5EF4-FFF2-40B4-BE49-F238E27FC236}">
                <a16:creationId xmlns:a16="http://schemas.microsoft.com/office/drawing/2014/main" id="{192D16CD-1B81-BB4A-8D5F-0DEDE0DF34DD}"/>
              </a:ext>
            </a:extLst>
          </p:cNvPr>
          <p:cNvSpPr/>
          <p:nvPr/>
        </p:nvSpPr>
        <p:spPr bwMode="auto">
          <a:xfrm>
            <a:off x="223783" y="5392410"/>
            <a:ext cx="914400" cy="914400"/>
          </a:xfrm>
          <a:prstGeom prst="pentagon">
            <a:avLst/>
          </a:prstGeom>
          <a:solidFill>
            <a:srgbClr val="00B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lang="en-US" sz="2400">
                <a:gradFill>
                  <a:gsLst>
                    <a:gs pos="0">
                      <a:srgbClr val="FFFFFF"/>
                    </a:gs>
                    <a:gs pos="100000">
                      <a:srgbClr val="FFFFFF"/>
                    </a:gs>
                  </a:gsLst>
                  <a:lin ang="5400000" scaled="0"/>
                </a:gradFill>
                <a:latin typeface="Segoe UI"/>
                <a:ea typeface="Segoe UI" pitchFamily="34" charset="0"/>
                <a:cs typeface="Segoe UI" pitchFamily="34" charset="0"/>
              </a:rPr>
              <a:t>ID</a:t>
            </a: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6723852" y="4401812"/>
            <a:ext cx="178753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588893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989972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514708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2628168"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20208046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4" name="Rectangle 3">
            <a:extLst>
              <a:ext uri="{FF2B5EF4-FFF2-40B4-BE49-F238E27FC236}">
                <a16:creationId xmlns:a16="http://schemas.microsoft.com/office/drawing/2014/main" id="{8E04D4C8-3972-43D5-8233-B5E2A8A4C0E5}"/>
              </a:ext>
            </a:extLst>
          </p:cNvPr>
          <p:cNvSpPr/>
          <p:nvPr/>
        </p:nvSpPr>
        <p:spPr bwMode="auto">
          <a:xfrm>
            <a:off x="8571592" y="3999978"/>
            <a:ext cx="1281659" cy="1340281"/>
          </a:xfrm>
          <a:prstGeom prst="rect">
            <a:avLst/>
          </a:prstGeom>
          <a:solidFill>
            <a:srgbClr val="FFC00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rPr>
              <a:t>Authorization Required</a:t>
            </a:r>
          </a:p>
        </p:txBody>
      </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5147086"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7622853"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753086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7A8D-AD06-4344-B2FD-AEFE36A28782}"/>
              </a:ext>
            </a:extLst>
          </p:cNvPr>
          <p:cNvSpPr>
            <a:spLocks noGrp="1"/>
          </p:cNvSpPr>
          <p:nvPr>
            <p:ph type="title"/>
          </p:nvPr>
        </p:nvSpPr>
        <p:spPr>
          <a:xfrm>
            <a:off x="85143" y="472760"/>
            <a:ext cx="11018520" cy="553998"/>
          </a:xfrm>
        </p:spPr>
        <p:txBody>
          <a:bodyPr/>
          <a:lstStyle/>
          <a:p>
            <a:r>
              <a:rPr lang="en-US"/>
              <a:t>Call the API</a:t>
            </a:r>
          </a:p>
        </p:txBody>
      </p:sp>
      <p:grpSp>
        <p:nvGrpSpPr>
          <p:cNvPr id="19" name="Group 18">
            <a:extLst>
              <a:ext uri="{FF2B5EF4-FFF2-40B4-BE49-F238E27FC236}">
                <a16:creationId xmlns:a16="http://schemas.microsoft.com/office/drawing/2014/main" id="{85A712B8-74CB-F549-A73E-FD5A1225D889}"/>
              </a:ext>
            </a:extLst>
          </p:cNvPr>
          <p:cNvGrpSpPr/>
          <p:nvPr/>
        </p:nvGrpSpPr>
        <p:grpSpPr>
          <a:xfrm>
            <a:off x="725775" y="3912578"/>
            <a:ext cx="2407839" cy="1914040"/>
            <a:chOff x="8834500" y="3666276"/>
            <a:chExt cx="1966020" cy="1565791"/>
          </a:xfrm>
        </p:grpSpPr>
        <p:grpSp>
          <p:nvGrpSpPr>
            <p:cNvPr id="20" name="Group 19">
              <a:extLst>
                <a:ext uri="{FF2B5EF4-FFF2-40B4-BE49-F238E27FC236}">
                  <a16:creationId xmlns:a16="http://schemas.microsoft.com/office/drawing/2014/main" id="{64CBCB37-E7DC-E541-BD07-735453D75AE0}"/>
                </a:ext>
              </a:extLst>
            </p:cNvPr>
            <p:cNvGrpSpPr/>
            <p:nvPr/>
          </p:nvGrpSpPr>
          <p:grpSpPr>
            <a:xfrm>
              <a:off x="8979292" y="3666276"/>
              <a:ext cx="1821228" cy="1312304"/>
              <a:chOff x="-3272346" y="4002157"/>
              <a:chExt cx="1476378" cy="1063819"/>
            </a:xfrm>
          </p:grpSpPr>
          <p:sp>
            <p:nvSpPr>
              <p:cNvPr id="29" name="Cloud">
                <a:extLst>
                  <a:ext uri="{FF2B5EF4-FFF2-40B4-BE49-F238E27FC236}">
                    <a16:creationId xmlns:a16="http://schemas.microsoft.com/office/drawing/2014/main" id="{A9B0C5CD-A826-5549-9DEC-528BC68BF24B}"/>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30" name="Picture 29">
                <a:extLst>
                  <a:ext uri="{FF2B5EF4-FFF2-40B4-BE49-F238E27FC236}">
                    <a16:creationId xmlns:a16="http://schemas.microsoft.com/office/drawing/2014/main" id="{F3FBECDF-E2AD-F744-8684-4B8B52BAE1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31" name="Picture 30">
                <a:extLst>
                  <a:ext uri="{FF2B5EF4-FFF2-40B4-BE49-F238E27FC236}">
                    <a16:creationId xmlns:a16="http://schemas.microsoft.com/office/drawing/2014/main" id="{FE275253-DF9F-FC4C-91FD-F652081323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21" name="TextBox 20">
              <a:extLst>
                <a:ext uri="{FF2B5EF4-FFF2-40B4-BE49-F238E27FC236}">
                  <a16:creationId xmlns:a16="http://schemas.microsoft.com/office/drawing/2014/main" id="{14C9A705-5007-8244-AB45-025F9A3A4DF6}"/>
                </a:ext>
              </a:extLst>
            </p:cNvPr>
            <p:cNvSpPr txBox="1"/>
            <p:nvPr/>
          </p:nvSpPr>
          <p:spPr>
            <a:xfrm>
              <a:off x="8834500" y="4859151"/>
              <a:ext cx="76101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Your API</a:t>
              </a:r>
            </a:p>
          </p:txBody>
        </p:sp>
      </p:grpSp>
      <p:grpSp>
        <p:nvGrpSpPr>
          <p:cNvPr id="3" name="Group 2">
            <a:extLst>
              <a:ext uri="{FF2B5EF4-FFF2-40B4-BE49-F238E27FC236}">
                <a16:creationId xmlns:a16="http://schemas.microsoft.com/office/drawing/2014/main" id="{42A9CDFA-6726-4EE6-AB6A-A9996A168D23}"/>
              </a:ext>
            </a:extLst>
          </p:cNvPr>
          <p:cNvGrpSpPr/>
          <p:nvPr/>
        </p:nvGrpSpPr>
        <p:grpSpPr>
          <a:xfrm>
            <a:off x="9784161" y="3921592"/>
            <a:ext cx="2407840" cy="1914035"/>
            <a:chOff x="8834500" y="3666280"/>
            <a:chExt cx="1966021" cy="1565787"/>
          </a:xfrm>
        </p:grpSpPr>
        <p:grpSp>
          <p:nvGrpSpPr>
            <p:cNvPr id="17" name="Group 16">
              <a:extLst>
                <a:ext uri="{FF2B5EF4-FFF2-40B4-BE49-F238E27FC236}">
                  <a16:creationId xmlns:a16="http://schemas.microsoft.com/office/drawing/2014/main" id="{B3BE5FD2-D29B-4DDC-9F8D-78C58B28609B}"/>
                </a:ext>
              </a:extLst>
            </p:cNvPr>
            <p:cNvGrpSpPr/>
            <p:nvPr/>
          </p:nvGrpSpPr>
          <p:grpSpPr>
            <a:xfrm>
              <a:off x="8979293" y="3666280"/>
              <a:ext cx="1821228" cy="1312305"/>
              <a:chOff x="-3272346" y="4002157"/>
              <a:chExt cx="1476378" cy="1063819"/>
            </a:xfrm>
          </p:grpSpPr>
          <p:sp>
            <p:nvSpPr>
              <p:cNvPr id="23" name="Cloud">
                <a:extLst>
                  <a:ext uri="{FF2B5EF4-FFF2-40B4-BE49-F238E27FC236}">
                    <a16:creationId xmlns:a16="http://schemas.microsoft.com/office/drawing/2014/main" id="{A45329DE-0223-4A44-9251-D65432DD187D}"/>
                  </a:ext>
                </a:extLst>
              </p:cNvPr>
              <p:cNvSpPr>
                <a:spLocks/>
              </p:cNvSpPr>
              <p:nvPr/>
            </p:nvSpPr>
            <p:spPr bwMode="auto">
              <a:xfrm>
                <a:off x="-2975222" y="4133674"/>
                <a:ext cx="1075887" cy="718674"/>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25400" cap="flat">
                <a:solidFill>
                  <a:schemeClr val="bg1">
                    <a:lumMod val="85000"/>
                  </a:schemeClr>
                </a:solidFill>
                <a:prstDash val="solid"/>
                <a:miter lim="800000"/>
                <a:headEnd/>
                <a:tailEnd/>
              </a:ln>
            </p:spPr>
            <p:txBody>
              <a:bodyPr vert="horz" wrap="square" lIns="87880" tIns="43940" rIns="87880" bIns="43940" numCol="1" anchor="t" anchorCtr="0" compatLnSpc="1">
                <a:prstTxWarp prst="textNoShape">
                  <a:avLst/>
                </a:prstTxWarp>
              </a:bodyPr>
              <a:lstStyle/>
              <a:p>
                <a:pPr marL="0" marR="0" lvl="0" indent="0" algn="l" defTabSz="896354"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FFFFFF"/>
                  </a:solidFill>
                  <a:effectLst/>
                  <a:uLnTx/>
                  <a:uFillTx/>
                  <a:latin typeface="Segoe UI"/>
                  <a:ea typeface="+mn-ea"/>
                  <a:cs typeface="+mn-cs"/>
                </a:endParaRPr>
              </a:p>
            </p:txBody>
          </p:sp>
          <p:pic>
            <p:nvPicPr>
              <p:cNvPr id="24" name="Picture 23">
                <a:extLst>
                  <a:ext uri="{FF2B5EF4-FFF2-40B4-BE49-F238E27FC236}">
                    <a16:creationId xmlns:a16="http://schemas.microsoft.com/office/drawing/2014/main" id="{14CE8EC3-3E88-4088-98DC-9EBF7BFA01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72346" y="4002157"/>
                <a:ext cx="834438" cy="667550"/>
              </a:xfrm>
              <a:prstGeom prst="rect">
                <a:avLst/>
              </a:prstGeom>
            </p:spPr>
          </p:pic>
          <p:pic>
            <p:nvPicPr>
              <p:cNvPr id="25" name="Picture 24">
                <a:extLst>
                  <a:ext uri="{FF2B5EF4-FFF2-40B4-BE49-F238E27FC236}">
                    <a16:creationId xmlns:a16="http://schemas.microsoft.com/office/drawing/2014/main" id="{A61C5591-9B8E-4420-BC41-9BBAECBB6E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8059" y="4463885"/>
                <a:ext cx="602091" cy="602091"/>
              </a:xfrm>
              <a:prstGeom prst="rect">
                <a:avLst/>
              </a:prstGeom>
            </p:spPr>
          </p:pic>
        </p:grpSp>
        <p:sp>
          <p:nvSpPr>
            <p:cNvPr id="18" name="TextBox 17">
              <a:extLst>
                <a:ext uri="{FF2B5EF4-FFF2-40B4-BE49-F238E27FC236}">
                  <a16:creationId xmlns:a16="http://schemas.microsoft.com/office/drawing/2014/main" id="{54CB4890-21F8-49A4-8C32-565DC6AA4D11}"/>
                </a:ext>
              </a:extLst>
            </p:cNvPr>
            <p:cNvSpPr txBox="1"/>
            <p:nvPr/>
          </p:nvSpPr>
          <p:spPr>
            <a:xfrm>
              <a:off x="8834500" y="4859151"/>
              <a:ext cx="1694445" cy="372916"/>
            </a:xfrm>
            <a:prstGeom prst="rect">
              <a:avLst/>
            </a:prstGeom>
            <a:noFill/>
          </p:spPr>
          <p:txBody>
            <a:bodyPr wrap="none" lIns="179285" tIns="143428" rIns="179285" bIns="143428" rtlCol="0">
              <a:spAutoFit/>
            </a:bodyPr>
            <a:lstStyle/>
            <a:p>
              <a:pPr lvl="0">
                <a:lnSpc>
                  <a:spcPct val="90000"/>
                </a:lnSpc>
                <a:spcAft>
                  <a:spcPts val="588"/>
                </a:spcAft>
                <a:defRPr/>
              </a:pPr>
              <a:r>
                <a:rPr lang="en-US" sz="1200">
                  <a:gradFill>
                    <a:gsLst>
                      <a:gs pos="2917">
                        <a:srgbClr val="1A1A1A"/>
                      </a:gs>
                      <a:gs pos="30000">
                        <a:srgbClr val="1A1A1A"/>
                      </a:gs>
                    </a:gsLst>
                    <a:lin ang="5400000" scaled="0"/>
                  </a:gradFill>
                  <a:latin typeface="Segoe UI" charset="0"/>
                  <a:ea typeface="Segoe UI" charset="0"/>
                  <a:cs typeface="Segoe UI" charset="0"/>
                </a:rPr>
                <a:t>Microsoft Graph User API</a:t>
              </a:r>
            </a:p>
          </p:txBody>
        </p:sp>
      </p:grpSp>
      <p:sp>
        <p:nvSpPr>
          <p:cNvPr id="5" name="Arrow: Right 4">
            <a:extLst>
              <a:ext uri="{FF2B5EF4-FFF2-40B4-BE49-F238E27FC236}">
                <a16:creationId xmlns:a16="http://schemas.microsoft.com/office/drawing/2014/main" id="{0E72C4E6-6D75-4304-91DE-465993238057}"/>
              </a:ext>
            </a:extLst>
          </p:cNvPr>
          <p:cNvSpPr/>
          <p:nvPr/>
        </p:nvSpPr>
        <p:spPr bwMode="auto">
          <a:xfrm>
            <a:off x="3364302" y="4401812"/>
            <a:ext cx="6441024" cy="553998"/>
          </a:xfrm>
          <a:prstGeom prst="rightArrow">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gradFill>
                <a:gsLst>
                  <a:gs pos="40075">
                    <a:srgbClr val="FFFFFF"/>
                  </a:gs>
                  <a:gs pos="30000">
                    <a:srgbClr val="FFFFFF"/>
                  </a:gs>
                </a:gsLst>
                <a:lin ang="5400000" scaled="0"/>
              </a:gradFill>
              <a:effectLst/>
              <a:uLnTx/>
              <a:uFillTx/>
              <a:latin typeface="Segoe UI"/>
              <a:ea typeface="+mn-ea"/>
              <a:cs typeface="+mn-cs"/>
            </a:endParaRPr>
          </a:p>
        </p:txBody>
      </p:sp>
      <p:sp>
        <p:nvSpPr>
          <p:cNvPr id="13" name="Regular Pentagon 1">
            <a:extLst>
              <a:ext uri="{FF2B5EF4-FFF2-40B4-BE49-F238E27FC236}">
                <a16:creationId xmlns:a16="http://schemas.microsoft.com/office/drawing/2014/main" id="{1296FCAF-9424-44A9-82C6-48A2456CE64D}"/>
              </a:ext>
            </a:extLst>
          </p:cNvPr>
          <p:cNvSpPr/>
          <p:nvPr/>
        </p:nvSpPr>
        <p:spPr bwMode="auto">
          <a:xfrm>
            <a:off x="7622853" y="3325240"/>
            <a:ext cx="914400" cy="927040"/>
          </a:xfrm>
          <a:prstGeom prst="pentagon">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21" tIns="105456" rIns="131821" bIns="105456" numCol="1" spcCol="0" rtlCol="0" fromWordArt="0" anchor="t" anchorCtr="0" forceAA="0" compatLnSpc="1">
            <a:prstTxWarp prst="textNoShape">
              <a:avLst/>
            </a:prstTxWarp>
            <a:noAutofit/>
          </a:bodyPr>
          <a:lstStyle/>
          <a:p>
            <a:pPr marL="0" marR="0" lvl="0" indent="0" algn="ctr" defTabSz="672140" rtl="0" eaLnBrk="1" fontAlgn="auto" latinLnBrk="0" hangingPunct="1">
              <a:lnSpc>
                <a:spcPct val="9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A</a:t>
            </a:r>
          </a:p>
        </p:txBody>
      </p:sp>
    </p:spTree>
    <p:extLst>
      <p:ext uri="{BB962C8B-B14F-4D97-AF65-F5344CB8AC3E}">
        <p14:creationId xmlns:p14="http://schemas.microsoft.com/office/powerpoint/2010/main" val="944791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CDAE425-98D5-4F6D-B631-451512054067}"/>
              </a:ext>
            </a:extLst>
          </p:cNvPr>
          <p:cNvSpPr>
            <a:spLocks noGrp="1"/>
          </p:cNvSpPr>
          <p:nvPr>
            <p:ph type="title"/>
          </p:nvPr>
        </p:nvSpPr>
        <p:spPr>
          <a:xfrm>
            <a:off x="588263" y="457200"/>
            <a:ext cx="11018520" cy="553998"/>
          </a:xfrm>
        </p:spPr>
        <p:txBody>
          <a:bodyPr/>
          <a:lstStyle/>
          <a:p>
            <a:r>
              <a:rPr lang="en-US">
                <a:cs typeface="Segoe UI"/>
              </a:rPr>
              <a:t>Protecting an API</a:t>
            </a:r>
            <a:endParaRPr lang="en-US"/>
          </a:p>
        </p:txBody>
      </p:sp>
      <p:sp>
        <p:nvSpPr>
          <p:cNvPr id="5" name="Text Placeholder 4">
            <a:extLst>
              <a:ext uri="{FF2B5EF4-FFF2-40B4-BE49-F238E27FC236}">
                <a16:creationId xmlns:a16="http://schemas.microsoft.com/office/drawing/2014/main" id="{08E2CB60-8BF0-43C8-B7C9-3DE516962727}"/>
              </a:ext>
            </a:extLst>
          </p:cNvPr>
          <p:cNvSpPr>
            <a:spLocks noGrp="1"/>
          </p:cNvSpPr>
          <p:nvPr>
            <p:ph type="body" sz="quarter" idx="10"/>
          </p:nvPr>
        </p:nvSpPr>
        <p:spPr>
          <a:xfrm>
            <a:off x="586390" y="1434370"/>
            <a:ext cx="11018520" cy="5039582"/>
          </a:xfrm>
          <a:prstGeom prst="rect">
            <a:avLst/>
          </a:prstGeom>
        </p:spPr>
        <p:txBody>
          <a:bodyPr vert="horz" wrap="square" lIns="0" tIns="0" rIns="0" bIns="0" rtlCol="0" anchor="t">
            <a:normAutofit/>
          </a:bodyPr>
          <a:lstStyle/>
          <a:p>
            <a:r>
              <a:rPr lang="en-US">
                <a:latin typeface="Segoe UI Semilight"/>
                <a:cs typeface="Segoe UI Semilight"/>
              </a:rPr>
              <a:t>For Labs and Exercises please refer to the link below -</a:t>
            </a:r>
          </a:p>
          <a:p>
            <a:endParaRPr lang="en-US" sz="2800"/>
          </a:p>
          <a:p>
            <a:r>
              <a:rPr lang="en-US">
                <a:solidFill>
                  <a:schemeClr val="accent5"/>
                </a:solidFill>
                <a:latin typeface="Segoe UI Semilight"/>
                <a:cs typeface="Segoe UI Semilight"/>
                <a:hlinkClick r:id="rId2">
                  <a:extLst>
                    <a:ext uri="{A12FA001-AC4F-418D-AE19-62706E023703}">
                      <ahyp:hlinkClr xmlns:ahyp="http://schemas.microsoft.com/office/drawing/2018/hyperlinkcolor" val="tx"/>
                    </a:ext>
                  </a:extLst>
                </a:hlinkClick>
              </a:rPr>
              <a:t>https://docs.microsoft.com/en-us/learn/modules/identity-secure-custom-api/</a:t>
            </a:r>
            <a:endParaRPr lang="en-US">
              <a:solidFill>
                <a:schemeClr val="accent5"/>
              </a:solidFill>
              <a:hlinkClick r:id="rId2">
                <a:extLst>
                  <a:ext uri="{A12FA001-AC4F-418D-AE19-62706E023703}">
                    <ahyp:hlinkClr xmlns:ahyp="http://schemas.microsoft.com/office/drawing/2018/hyperlinkcolor" val="tx"/>
                  </a:ext>
                </a:extLst>
              </a:hlinkClick>
            </a:endParaRPr>
          </a:p>
          <a:p>
            <a:endParaRPr lang="en-US" sz="2800">
              <a:solidFill>
                <a:schemeClr val="tx1"/>
              </a:solidFill>
            </a:endParaRPr>
          </a:p>
          <a:p>
            <a:endParaRPr lang="en-US" sz="2800">
              <a:solidFill>
                <a:schemeClr val="tx1"/>
              </a:solidFill>
            </a:endParaRPr>
          </a:p>
          <a:p>
            <a:endParaRPr lang="en-US"/>
          </a:p>
          <a:p>
            <a:endParaRPr lang="en-US"/>
          </a:p>
          <a:p>
            <a:endParaRPr lang="en-US"/>
          </a:p>
        </p:txBody>
      </p:sp>
    </p:spTree>
    <p:extLst>
      <p:ext uri="{BB962C8B-B14F-4D97-AF65-F5344CB8AC3E}">
        <p14:creationId xmlns:p14="http://schemas.microsoft.com/office/powerpoint/2010/main" val="164821525"/>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EBE-C4D9-4134-A244-925ED304766C}"/>
              </a:ext>
            </a:extLst>
          </p:cNvPr>
          <p:cNvSpPr>
            <a:spLocks noGrp="1"/>
          </p:cNvSpPr>
          <p:nvPr>
            <p:ph type="title"/>
          </p:nvPr>
        </p:nvSpPr>
        <p:spPr/>
        <p:txBody>
          <a:bodyPr/>
          <a:lstStyle/>
          <a:p>
            <a:r>
              <a:rPr lang="en-US"/>
              <a:t>Thank You</a:t>
            </a:r>
          </a:p>
        </p:txBody>
      </p:sp>
      <p:sp>
        <p:nvSpPr>
          <p:cNvPr id="3" name="Text Placeholder 2">
            <a:extLst>
              <a:ext uri="{FF2B5EF4-FFF2-40B4-BE49-F238E27FC236}">
                <a16:creationId xmlns:a16="http://schemas.microsoft.com/office/drawing/2014/main" id="{4145C156-079E-48EB-9B9D-1C7D96C2DA4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5880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D970A-1E76-422A-9069-337A875A50FA}"/>
              </a:ext>
            </a:extLst>
          </p:cNvPr>
          <p:cNvSpPr>
            <a:spLocks noGrp="1"/>
          </p:cNvSpPr>
          <p:nvPr>
            <p:ph type="title"/>
          </p:nvPr>
        </p:nvSpPr>
        <p:spPr/>
        <p:txBody>
          <a:bodyPr/>
          <a:lstStyle/>
          <a:p>
            <a:r>
              <a:rPr lang="en-US"/>
              <a:t>Let's talk about Authorization</a:t>
            </a:r>
          </a:p>
        </p:txBody>
      </p:sp>
      <p:sp>
        <p:nvSpPr>
          <p:cNvPr id="3" name="Text Placeholder 2">
            <a:extLst>
              <a:ext uri="{FF2B5EF4-FFF2-40B4-BE49-F238E27FC236}">
                <a16:creationId xmlns:a16="http://schemas.microsoft.com/office/drawing/2014/main" id="{E29BD9C4-1DA6-49C8-8C08-F4E197E12E7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79806798"/>
      </p:ext>
    </p:extLst>
  </p:cSld>
  <p:clrMapOvr>
    <a:overrideClrMapping bg1="lt1" tx1="dk1" bg2="lt2" tx2="dk2" accent1="accent1" accent2="accent2" accent3="accent3" accent4="accent4" accent5="accent5" accent6="accent6" hlink="hlink" folHlink="folHlink"/>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2CD9B-C823-48F1-A86B-FD6694D80FFD}"/>
              </a:ext>
            </a:extLst>
          </p:cNvPr>
          <p:cNvSpPr>
            <a:spLocks noGrp="1"/>
          </p:cNvSpPr>
          <p:nvPr>
            <p:ph type="title"/>
          </p:nvPr>
        </p:nvSpPr>
        <p:spPr/>
        <p:txBody>
          <a:bodyPr/>
          <a:lstStyle/>
          <a:p>
            <a:r>
              <a:rPr lang="en-US" dirty="0"/>
              <a:t>Archive</a:t>
            </a:r>
          </a:p>
        </p:txBody>
      </p:sp>
      <p:sp>
        <p:nvSpPr>
          <p:cNvPr id="3" name="Text Placeholder 2">
            <a:extLst>
              <a:ext uri="{FF2B5EF4-FFF2-40B4-BE49-F238E27FC236}">
                <a16:creationId xmlns:a16="http://schemas.microsoft.com/office/drawing/2014/main" id="{1544C31F-7A21-4C4D-B0B2-9B866C633F1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38580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89723-D6DE-4E1D-BC74-13F71B4A2C01}"/>
              </a:ext>
            </a:extLst>
          </p:cNvPr>
          <p:cNvSpPr>
            <a:spLocks noGrp="1"/>
          </p:cNvSpPr>
          <p:nvPr>
            <p:ph type="title"/>
          </p:nvPr>
        </p:nvSpPr>
        <p:spPr>
          <a:xfrm>
            <a:off x="588263" y="457200"/>
            <a:ext cx="11018520" cy="553998"/>
          </a:xfrm>
        </p:spPr>
        <p:txBody>
          <a:bodyPr/>
          <a:lstStyle/>
          <a:p>
            <a:r>
              <a:rPr lang="en-US"/>
              <a:t>Properly handle Metadata refresh</a:t>
            </a:r>
          </a:p>
        </p:txBody>
      </p:sp>
      <p:sp>
        <p:nvSpPr>
          <p:cNvPr id="3" name="Text Placeholder 2">
            <a:extLst>
              <a:ext uri="{FF2B5EF4-FFF2-40B4-BE49-F238E27FC236}">
                <a16:creationId xmlns:a16="http://schemas.microsoft.com/office/drawing/2014/main" id="{43790F89-3676-4F24-BED1-7BA79ECF2592}"/>
              </a:ext>
            </a:extLst>
          </p:cNvPr>
          <p:cNvSpPr>
            <a:spLocks noGrp="1"/>
          </p:cNvSpPr>
          <p:nvPr>
            <p:ph type="body" sz="quarter" idx="10"/>
          </p:nvPr>
        </p:nvSpPr>
        <p:spPr>
          <a:xfrm>
            <a:off x="586740" y="3953947"/>
            <a:ext cx="11018520" cy="2733056"/>
          </a:xfrm>
        </p:spPr>
        <p:txBody>
          <a:bodyPr vert="horz" wrap="square" lIns="0" tIns="0" rIns="0" bIns="0" rtlCol="0" anchor="t">
            <a:spAutoFit/>
          </a:bodyPr>
          <a:lstStyle/>
          <a:p>
            <a:pPr marL="457200" lvl="1" indent="-457200">
              <a:buFont typeface="Arial" panose="020B0604020202020204" pitchFamily="34" charset="0"/>
              <a:buChar char="•"/>
            </a:pPr>
            <a:r>
              <a:rPr lang="en-US" sz="2800">
                <a:latin typeface="Segoe UI Semilight" panose="020B0402040204020203" pitchFamily="34" charset="0"/>
                <a:cs typeface="Segoe UI Semilight" panose="020B0402040204020203" pitchFamily="34" charset="0"/>
              </a:rPr>
              <a:t>OWIN</a:t>
            </a:r>
          </a:p>
          <a:p>
            <a:pPr marL="685800" lvl="2" indent="-457200">
              <a:buFont typeface="Arial" panose="020B0604020202020204" pitchFamily="34" charset="0"/>
              <a:buChar char="•"/>
            </a:pPr>
            <a:r>
              <a:rPr lang="en-US" sz="2400">
                <a:latin typeface="Segoe UI Semilight" panose="020B0402040204020203" pitchFamily="34" charset="0"/>
                <a:cs typeface="Segoe UI Semilight" panose="020B0402040204020203" pitchFamily="34" charset="0"/>
              </a:rPr>
              <a:t>Hardcoded 24 refresh cycle</a:t>
            </a:r>
          </a:p>
          <a:p>
            <a:pPr marL="685800" lvl="2" indent="-457200">
              <a:buFont typeface="Arial" panose="020B0604020202020204" pitchFamily="34" charset="0"/>
              <a:buChar char="•"/>
            </a:pPr>
            <a:endParaRPr lang="en-US" sz="2400">
              <a:latin typeface="Segoe UI Semilight" panose="020B0402040204020203" pitchFamily="34" charset="0"/>
              <a:cs typeface="Segoe UI Semilight" panose="020B0402040204020203" pitchFamily="34" charset="0"/>
              <a:hlinkClick r:id="rId3">
                <a:extLst>
                  <a:ext uri="{A12FA001-AC4F-418D-AE19-62706E023703}">
                    <ahyp:hlinkClr xmlns:ahyp="http://schemas.microsoft.com/office/drawing/2018/hyperlinkcolor" val="tx"/>
                  </a:ext>
                </a:extLst>
              </a:hlinkClick>
            </a:endParaRPr>
          </a:p>
          <a:p>
            <a:pPr lvl="1"/>
            <a:endParaRPr lang="en-US">
              <a:hlinkClick r:id="rId3"/>
            </a:endParaRPr>
          </a:p>
          <a:p>
            <a:pPr lvl="1"/>
            <a:r>
              <a:rPr lang="en-US">
                <a:hlinkClick r:id="rId3"/>
              </a:rPr>
              <a:t>How to: Build services that are resilient to Azure AD's OpenID Connect metadata refresh - Microsoft identity platform | Microsoft Docs</a:t>
            </a:r>
            <a:endParaRPr lang="en-US"/>
          </a:p>
          <a:p>
            <a:pPr lvl="1"/>
            <a:r>
              <a:rPr lang="en-US">
                <a:hlinkClick r:id="rId4"/>
              </a:rPr>
              <a:t>Signing Key Rollover in Microsoft identity platform | Microsoft Docs</a:t>
            </a:r>
            <a:endParaRPr lang="en-US"/>
          </a:p>
        </p:txBody>
      </p:sp>
      <p:sp>
        <p:nvSpPr>
          <p:cNvPr id="4" name="Text Placeholder 2">
            <a:extLst>
              <a:ext uri="{FF2B5EF4-FFF2-40B4-BE49-F238E27FC236}">
                <a16:creationId xmlns:a16="http://schemas.microsoft.com/office/drawing/2014/main" id="{87409F1B-3F88-4D5A-A7B8-CD79B4588819}"/>
              </a:ext>
            </a:extLst>
          </p:cNvPr>
          <p:cNvSpPr txBox="1">
            <a:spLocks/>
          </p:cNvSpPr>
          <p:nvPr/>
        </p:nvSpPr>
        <p:spPr>
          <a:xfrm>
            <a:off x="738790" y="1586770"/>
            <a:ext cx="11018520" cy="1834348"/>
          </a:xfrm>
          <a:prstGeom prst="rect">
            <a:avLst/>
          </a:prstGeom>
        </p:spPr>
        <p:txBody>
          <a:bodyPr vert="horz" wrap="square" lIns="0" tIns="0" rIns="0" bIns="0" rtlCol="0" anchor="t">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solidFill>
                  <a:schemeClr val="tx1"/>
                </a:solidFill>
                <a:latin typeface="Segoe UI Semilight" panose="020B0402040204020203" pitchFamily="34" charset="0"/>
                <a:ea typeface="+mn-ea"/>
                <a:cs typeface="Segoe UI Semilight" panose="020B04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rPr>
              <a:t>Use latest version of Microsoft.IdentityModel.* </a:t>
            </a:r>
          </a:p>
          <a:p>
            <a:pPr marL="685800" marR="0" lvl="1"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Segoe UI"/>
                <a:ea typeface="+mn-ea"/>
                <a:cs typeface="+mn-cs"/>
                <a:hlinkClick r:id="rId5"/>
              </a:rPr>
              <a:t>NuGet Gallery | </a:t>
            </a:r>
            <a:r>
              <a:rPr kumimoji="0" lang="en-US" sz="2000" b="0" i="0" u="none" strike="noStrike" kern="1200" cap="none" spc="0" normalizeH="0" baseline="0" noProof="0" err="1">
                <a:ln>
                  <a:noFill/>
                </a:ln>
                <a:solidFill>
                  <a:srgbClr val="000000"/>
                </a:solidFill>
                <a:effectLst/>
                <a:uLnTx/>
                <a:uFillTx/>
                <a:latin typeface="Segoe UI"/>
                <a:ea typeface="+mn-ea"/>
                <a:cs typeface="+mn-cs"/>
                <a:hlinkClick r:id="rId5"/>
              </a:rPr>
              <a:t>Microsoft.IdentityModel</a:t>
            </a:r>
            <a:r>
              <a:rPr kumimoji="0" lang="en-US" sz="2000" b="0" i="0" u="none" strike="noStrike" kern="1200" cap="none" spc="0" normalizeH="0" baseline="0" noProof="0">
                <a:ln>
                  <a:noFill/>
                </a:ln>
                <a:solidFill>
                  <a:srgbClr val="000000"/>
                </a:solidFill>
                <a:effectLst/>
                <a:uLnTx/>
                <a:uFillTx/>
                <a:latin typeface="Segoe UI"/>
                <a:ea typeface="+mn-ea"/>
                <a:cs typeface="+mn-cs"/>
                <a:hlinkClick r:id="rId5"/>
              </a:rPr>
              <a:t> 7.0.0</a:t>
            </a:r>
            <a:endParaRPr kumimoji="0" lang="en-US" sz="2000" b="0" i="0" u="none" strike="noStrike" kern="1200" cap="none" spc="0" normalizeH="0" baseline="0" noProof="0">
              <a:ln>
                <a:noFill/>
              </a:ln>
              <a:solidFill>
                <a:srgbClr val="000000"/>
              </a:solidFill>
              <a:effectLst/>
              <a:uLnTx/>
              <a:uFillTx/>
              <a:latin typeface="Segoe UI"/>
              <a:ea typeface="+mn-ea"/>
              <a:cs typeface="+mn-cs"/>
            </a:endParaRPr>
          </a:p>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rPr>
              <a:t>ASP.NET Core / ASP.NET </a:t>
            </a:r>
          </a:p>
          <a:p>
            <a:pPr marL="457200" marR="0" lvl="0" indent="-45720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endParaRPr kumimoji="0" lang="en-US" sz="2800" b="0" i="0" u="none" strike="noStrike" kern="1200" cap="none" spc="0" normalizeH="0" baseline="0" noProof="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
        <p:nvSpPr>
          <p:cNvPr id="5" name="TextBox 4">
            <a:extLst>
              <a:ext uri="{FF2B5EF4-FFF2-40B4-BE49-F238E27FC236}">
                <a16:creationId xmlns:a16="http://schemas.microsoft.com/office/drawing/2014/main" id="{26C90133-A3A6-46F0-996D-D02CE4BA8782}"/>
              </a:ext>
            </a:extLst>
          </p:cNvPr>
          <p:cNvSpPr txBox="1"/>
          <p:nvPr/>
        </p:nvSpPr>
        <p:spPr>
          <a:xfrm>
            <a:off x="1664115" y="3071979"/>
            <a:ext cx="8534400" cy="615553"/>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008000"/>
                </a:solidFill>
                <a:effectLst/>
                <a:uLnTx/>
                <a:uFillTx/>
                <a:latin typeface="SFMono-Regular"/>
                <a:ea typeface="+mn-ea"/>
                <a:cs typeface="+mn-cs"/>
              </a:rPr>
              <a:t>// shouldn’t be necessary as it’s true by default</a:t>
            </a:r>
            <a:r>
              <a:rPr kumimoji="0" lang="en-US" sz="2000" b="0" i="0" u="none" strike="noStrike" kern="1200" cap="none" spc="0" normalizeH="0" baseline="0" noProof="0">
                <a:ln>
                  <a:noFill/>
                </a:ln>
                <a:solidFill>
                  <a:srgbClr val="171717"/>
                </a:solidFill>
                <a:effectLst/>
                <a:uLnTx/>
                <a:uFillTx/>
                <a:latin typeface="SFMono-Regular"/>
                <a:ea typeface="+mn-ea"/>
                <a:cs typeface="+mn-cs"/>
              </a:rPr>
              <a:t> </a:t>
            </a:r>
            <a:r>
              <a:rPr kumimoji="0" lang="en-US" sz="2000" b="0" i="0" u="none" strike="noStrike" kern="1200" cap="none" spc="0" normalizeH="0" baseline="0" noProof="0" err="1">
                <a:ln>
                  <a:noFill/>
                </a:ln>
                <a:solidFill>
                  <a:srgbClr val="171717"/>
                </a:solidFill>
                <a:effectLst/>
                <a:uLnTx/>
                <a:uFillTx/>
                <a:latin typeface="SFMono-Regular"/>
                <a:ea typeface="+mn-ea"/>
                <a:cs typeface="+mn-cs"/>
              </a:rPr>
              <a:t>options.RefreshOnIssuerKeyNotFound</a:t>
            </a:r>
            <a:r>
              <a:rPr kumimoji="0" lang="en-US" sz="2000" b="0" i="0" u="none" strike="noStrike" kern="1200" cap="none" spc="0" normalizeH="0" baseline="0" noProof="0">
                <a:ln>
                  <a:noFill/>
                </a:ln>
                <a:solidFill>
                  <a:srgbClr val="171717"/>
                </a:solidFill>
                <a:effectLst/>
                <a:uLnTx/>
                <a:uFillTx/>
                <a:latin typeface="SFMono-Regular"/>
                <a:ea typeface="+mn-ea"/>
                <a:cs typeface="+mn-cs"/>
              </a:rPr>
              <a:t> = </a:t>
            </a:r>
            <a:r>
              <a:rPr kumimoji="0" lang="en-US" sz="2000" b="0" i="0" u="none" strike="noStrike" kern="1200" cap="none" spc="0" normalizeH="0" baseline="0" noProof="0">
                <a:ln>
                  <a:noFill/>
                </a:ln>
                <a:solidFill>
                  <a:srgbClr val="07704A"/>
                </a:solidFill>
                <a:effectLst/>
                <a:uLnTx/>
                <a:uFillTx/>
                <a:latin typeface="SFMono-Regular"/>
                <a:ea typeface="+mn-ea"/>
                <a:cs typeface="+mn-cs"/>
              </a:rPr>
              <a:t>true</a:t>
            </a:r>
            <a:r>
              <a:rPr kumimoji="0" lang="en-US" sz="2000" b="0" i="0" u="none" strike="noStrike" kern="1200" cap="none" spc="0" normalizeH="0" baseline="0" noProof="0">
                <a:ln>
                  <a:noFill/>
                </a:ln>
                <a:solidFill>
                  <a:srgbClr val="171717"/>
                </a:solidFill>
                <a:effectLst/>
                <a:uLnTx/>
                <a:uFillTx/>
                <a:latin typeface="SFMono-Regular"/>
                <a:ea typeface="+mn-ea"/>
                <a:cs typeface="+mn-cs"/>
              </a:rPr>
              <a:t>;</a:t>
            </a:r>
            <a:endParaRPr kumimoji="0" lang="en-US" sz="2000" b="0" i="0" u="none" strike="noStrike" kern="1200" cap="none" spc="0" normalizeH="0" baseline="0" noProof="0">
              <a:ln>
                <a:noFill/>
              </a:ln>
              <a:gradFill>
                <a:gsLst>
                  <a:gs pos="2917">
                    <a:srgbClr val="000000"/>
                  </a:gs>
                  <a:gs pos="30000">
                    <a:srgbClr val="00000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307183757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noProof="0"/>
              <a:t>Protecting an API with Azure AD</a:t>
            </a:r>
          </a:p>
        </p:txBody>
      </p:sp>
      <p:sp>
        <p:nvSpPr>
          <p:cNvPr id="6" name="Text Placeholder 5"/>
          <p:cNvSpPr>
            <a:spLocks noGrp="1"/>
          </p:cNvSpPr>
          <p:nvPr>
            <p:ph type="body" sz="quarter" idx="10"/>
          </p:nvPr>
        </p:nvSpPr>
        <p:spPr>
          <a:xfrm>
            <a:off x="586740" y="1254875"/>
            <a:ext cx="11018520" cy="4345805"/>
          </a:xfrm>
        </p:spPr>
        <p:txBody>
          <a:bodyPr/>
          <a:lstStyle/>
          <a:p>
            <a:r>
              <a:rPr lang="en-US" noProof="0" dirty="0"/>
              <a:t>Register the API as an app in Azure AD</a:t>
            </a:r>
          </a:p>
          <a:p>
            <a:pPr lvl="1"/>
            <a:r>
              <a:rPr lang="en-US" dirty="0"/>
              <a:t>Web APIs don't need to register a redirect URI </a:t>
            </a:r>
          </a:p>
          <a:p>
            <a:pPr lvl="1"/>
            <a:r>
              <a:rPr lang="en-US" dirty="0"/>
              <a:t>No user is interactively signed in</a:t>
            </a:r>
            <a:endParaRPr lang="en-US" noProof="0" dirty="0"/>
          </a:p>
          <a:p>
            <a:r>
              <a:rPr lang="en-US" dirty="0"/>
              <a:t>Define the Application ID URI</a:t>
            </a:r>
          </a:p>
          <a:p>
            <a:pPr lvl="1"/>
            <a:r>
              <a:rPr lang="en-US" dirty="0"/>
              <a:t>api://{clientId}</a:t>
            </a:r>
          </a:p>
          <a:p>
            <a:pPr lvl="1"/>
            <a:r>
              <a:rPr lang="en-US" dirty="0"/>
              <a:t>https://API.yourdomain.com – Must be unique, must use a configured publisher domain</a:t>
            </a:r>
          </a:p>
          <a:p>
            <a:r>
              <a:rPr lang="en-US" dirty="0"/>
              <a:t>Configure the token format to V2 in the manifest</a:t>
            </a:r>
          </a:p>
          <a:p>
            <a:pPr lvl="1"/>
            <a:r>
              <a:rPr lang="en-US" dirty="0"/>
              <a:t>"</a:t>
            </a:r>
            <a:r>
              <a:rPr lang="en-US" dirty="0" err="1"/>
              <a:t>accessTokenAcceptedVersion</a:t>
            </a:r>
            <a:r>
              <a:rPr lang="en-US" dirty="0"/>
              <a:t>": 2,</a:t>
            </a:r>
          </a:p>
          <a:p>
            <a:r>
              <a:rPr lang="en-US" dirty="0"/>
              <a:t>Configure the </a:t>
            </a:r>
            <a:r>
              <a:rPr lang="en-US" dirty="0" err="1"/>
              <a:t>idtyp</a:t>
            </a:r>
            <a:r>
              <a:rPr lang="en-US" dirty="0"/>
              <a:t> optional claim</a:t>
            </a:r>
          </a:p>
          <a:p>
            <a:pPr lvl="1"/>
            <a:r>
              <a:rPr lang="en-US" dirty="0"/>
              <a:t>Will only be present in an application permission token</a:t>
            </a:r>
          </a:p>
        </p:txBody>
      </p:sp>
    </p:spTree>
    <p:extLst>
      <p:ext uri="{BB962C8B-B14F-4D97-AF65-F5344CB8AC3E}">
        <p14:creationId xmlns:p14="http://schemas.microsoft.com/office/powerpoint/2010/main" val="401771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A7DE-DB17-4ACC-874F-7782DFA71CD9}"/>
              </a:ext>
            </a:extLst>
          </p:cNvPr>
          <p:cNvSpPr>
            <a:spLocks noGrp="1"/>
          </p:cNvSpPr>
          <p:nvPr>
            <p:ph type="title"/>
          </p:nvPr>
        </p:nvSpPr>
        <p:spPr/>
        <p:txBody>
          <a:bodyPr/>
          <a:lstStyle/>
          <a:p>
            <a:pPr lvl="0"/>
            <a:r>
              <a:rPr lang="en-US" noProof="0"/>
              <a:t>Define the </a:t>
            </a:r>
            <a:r>
              <a:rPr lang="en-US" b="1" noProof="0"/>
              <a:t>delegated</a:t>
            </a:r>
            <a:r>
              <a:rPr lang="en-US" noProof="0"/>
              <a:t> permissions</a:t>
            </a:r>
            <a:endParaRPr lang="en-US"/>
          </a:p>
        </p:txBody>
      </p:sp>
      <p:sp>
        <p:nvSpPr>
          <p:cNvPr id="3" name="Text Placeholder 2">
            <a:extLst>
              <a:ext uri="{FF2B5EF4-FFF2-40B4-BE49-F238E27FC236}">
                <a16:creationId xmlns:a16="http://schemas.microsoft.com/office/drawing/2014/main" id="{3F61099B-103F-4AB5-A454-61B1D5F2FAFB}"/>
              </a:ext>
            </a:extLst>
          </p:cNvPr>
          <p:cNvSpPr>
            <a:spLocks noGrp="1"/>
          </p:cNvSpPr>
          <p:nvPr>
            <p:ph type="body" sz="quarter" idx="10"/>
          </p:nvPr>
        </p:nvSpPr>
        <p:spPr>
          <a:xfrm>
            <a:off x="584200" y="1435497"/>
            <a:ext cx="11018520" cy="2893100"/>
          </a:xfrm>
        </p:spPr>
        <p:txBody>
          <a:bodyPr/>
          <a:lstStyle/>
          <a:p>
            <a:pPr lvl="1"/>
            <a:r>
              <a:rPr lang="en-US" dirty="0"/>
              <a:t>Help developers using your API to keep to least-privilege</a:t>
            </a:r>
          </a:p>
          <a:p>
            <a:pPr lvl="2"/>
            <a:r>
              <a:rPr lang="en-US" dirty="0"/>
              <a:t>Read</a:t>
            </a:r>
          </a:p>
          <a:p>
            <a:pPr lvl="2"/>
            <a:r>
              <a:rPr lang="en-US" dirty="0" err="1"/>
              <a:t>ReadWrite</a:t>
            </a:r>
            <a:endParaRPr lang="en-US" dirty="0"/>
          </a:p>
          <a:p>
            <a:pPr lvl="2"/>
            <a:r>
              <a:rPr lang="en-US" dirty="0" err="1"/>
              <a:t>ReadAll</a:t>
            </a:r>
            <a:endParaRPr lang="en-US" dirty="0"/>
          </a:p>
          <a:p>
            <a:pPr lvl="2"/>
            <a:r>
              <a:rPr lang="en-US" dirty="0" err="1"/>
              <a:t>ReadWriteAll</a:t>
            </a:r>
            <a:endParaRPr lang="en-US" dirty="0"/>
          </a:p>
          <a:p>
            <a:pPr lvl="1"/>
            <a:r>
              <a:rPr lang="en-US" dirty="0"/>
              <a:t>Consider a naming convention to make your permissions intuitive to understand</a:t>
            </a:r>
          </a:p>
          <a:p>
            <a:pPr lvl="1"/>
            <a:r>
              <a:rPr lang="en-US" dirty="0"/>
              <a:t>Avoid “do everything” permissions where possible</a:t>
            </a:r>
          </a:p>
          <a:p>
            <a:pPr lvl="2"/>
            <a:r>
              <a:rPr lang="en-US" dirty="0" err="1"/>
              <a:t>AccessAsUser</a:t>
            </a:r>
            <a:endParaRPr lang="en-US" dirty="0"/>
          </a:p>
          <a:p>
            <a:pPr lvl="1"/>
            <a:r>
              <a:rPr lang="en-US" dirty="0"/>
              <a:t>Be conservative with permissions that allow user consent</a:t>
            </a:r>
          </a:p>
        </p:txBody>
      </p:sp>
    </p:spTree>
    <p:extLst>
      <p:ext uri="{BB962C8B-B14F-4D97-AF65-F5344CB8AC3E}">
        <p14:creationId xmlns:p14="http://schemas.microsoft.com/office/powerpoint/2010/main" val="268131245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BDC71-311A-473B-82C4-08444DF2E074}"/>
              </a:ext>
            </a:extLst>
          </p:cNvPr>
          <p:cNvSpPr>
            <a:spLocks noGrp="1"/>
          </p:cNvSpPr>
          <p:nvPr>
            <p:ph type="title"/>
          </p:nvPr>
        </p:nvSpPr>
        <p:spPr/>
        <p:txBody>
          <a:bodyPr>
            <a:normAutofit/>
          </a:bodyPr>
          <a:lstStyle/>
          <a:p>
            <a:r>
              <a:rPr lang="en-US"/>
              <a:t>User Consent vs. Admin Consent</a:t>
            </a:r>
          </a:p>
        </p:txBody>
      </p:sp>
      <p:sp>
        <p:nvSpPr>
          <p:cNvPr id="12" name="Text Placeholder 11">
            <a:extLst>
              <a:ext uri="{FF2B5EF4-FFF2-40B4-BE49-F238E27FC236}">
                <a16:creationId xmlns:a16="http://schemas.microsoft.com/office/drawing/2014/main" id="{D63E079E-EA37-4AA2-9D14-665C210EB825}"/>
              </a:ext>
            </a:extLst>
          </p:cNvPr>
          <p:cNvSpPr>
            <a:spLocks noGrp="1"/>
          </p:cNvSpPr>
          <p:nvPr>
            <p:ph type="body" sz="quarter" idx="10"/>
          </p:nvPr>
        </p:nvSpPr>
        <p:spPr>
          <a:xfrm>
            <a:off x="1485591" y="1686399"/>
            <a:ext cx="2171887" cy="430887"/>
          </a:xfrm>
        </p:spPr>
        <p:txBody>
          <a:bodyPr vert="horz" wrap="square" lIns="0" tIns="0" rIns="0" bIns="0" rtlCol="0" anchor="t">
            <a:spAutoFit/>
          </a:bodyPr>
          <a:lstStyle/>
          <a:p>
            <a:pPr marL="0" indent="0">
              <a:buNone/>
            </a:pPr>
            <a:r>
              <a:rPr lang="en-US">
                <a:gradFill>
                  <a:gsLst>
                    <a:gs pos="1250">
                      <a:schemeClr val="tx1"/>
                    </a:gs>
                    <a:gs pos="100000">
                      <a:schemeClr val="tx1"/>
                    </a:gs>
                  </a:gsLst>
                  <a:lin ang="5400000" scaled="0"/>
                </a:gradFill>
                <a:latin typeface="Segoe UI"/>
                <a:cs typeface="Segoe UI Semilight"/>
              </a:rPr>
              <a:t>User consent</a:t>
            </a:r>
            <a:endParaRPr lang="en-US"/>
          </a:p>
        </p:txBody>
      </p:sp>
      <p:sp>
        <p:nvSpPr>
          <p:cNvPr id="5" name="Content Placeholder 4">
            <a:extLst>
              <a:ext uri="{FF2B5EF4-FFF2-40B4-BE49-F238E27FC236}">
                <a16:creationId xmlns:a16="http://schemas.microsoft.com/office/drawing/2014/main" id="{A28D788B-CA88-4811-975B-206A108CC1A8}"/>
              </a:ext>
            </a:extLst>
          </p:cNvPr>
          <p:cNvSpPr>
            <a:spLocks noGrp="1"/>
          </p:cNvSpPr>
          <p:nvPr>
            <p:ph sz="half" idx="4294967295"/>
          </p:nvPr>
        </p:nvSpPr>
        <p:spPr>
          <a:xfrm>
            <a:off x="585439" y="2505075"/>
            <a:ext cx="5157788" cy="2738564"/>
          </a:xfrm>
        </p:spPr>
        <p:txBody>
          <a:bodyPr vert="horz" wrap="square" lIns="0" tIns="0" rIns="0" bIns="0" rtlCol="0" anchor="t">
            <a:normAutofit/>
          </a:bodyPr>
          <a:lstStyle/>
          <a:p>
            <a:r>
              <a:rPr lang="en-US" sz="2000" dirty="0">
                <a:latin typeface="Segoe UI"/>
                <a:cs typeface="Segoe UI Semilight"/>
              </a:rPr>
              <a:t>For accessing a specific user’s data</a:t>
            </a:r>
          </a:p>
          <a:p>
            <a:r>
              <a:rPr lang="en-US" sz="2000" dirty="0">
                <a:latin typeface="Segoe UI"/>
                <a:cs typeface="Segoe UI Semilight"/>
              </a:rPr>
              <a:t>The user is the authority who can allow or deny</a:t>
            </a:r>
          </a:p>
          <a:p>
            <a:r>
              <a:rPr lang="en-US" sz="2000" dirty="0">
                <a:latin typeface="Segoe UI"/>
                <a:cs typeface="Segoe UI Semilight"/>
              </a:rPr>
              <a:t>Does not impact other users</a:t>
            </a:r>
          </a:p>
          <a:p>
            <a:r>
              <a:rPr lang="en-US" sz="2000" dirty="0">
                <a:latin typeface="Segoe UI"/>
                <a:cs typeface="Segoe UI Semilight"/>
              </a:rPr>
              <a:t>Does not access resources the user does not own</a:t>
            </a:r>
          </a:p>
          <a:p>
            <a:r>
              <a:rPr lang="en-US" sz="2000" dirty="0">
                <a:latin typeface="Segoe UI"/>
                <a:cs typeface="Segoe UI Semilight"/>
              </a:rPr>
              <a:t>Does not share information about other users</a:t>
            </a:r>
          </a:p>
        </p:txBody>
      </p:sp>
      <p:sp>
        <p:nvSpPr>
          <p:cNvPr id="13" name="Text Placeholder 12">
            <a:extLst>
              <a:ext uri="{FF2B5EF4-FFF2-40B4-BE49-F238E27FC236}">
                <a16:creationId xmlns:a16="http://schemas.microsoft.com/office/drawing/2014/main" id="{9C297DD2-AC81-4B0F-8ED1-6F0369F966B3}"/>
              </a:ext>
            </a:extLst>
          </p:cNvPr>
          <p:cNvSpPr>
            <a:spLocks noGrp="1"/>
          </p:cNvSpPr>
          <p:nvPr>
            <p:ph type="body" sz="quarter" idx="4294967295"/>
          </p:nvPr>
        </p:nvSpPr>
        <p:spPr>
          <a:xfrm>
            <a:off x="7919496" y="1690456"/>
            <a:ext cx="2497603" cy="430887"/>
          </a:xfrm>
        </p:spPr>
        <p:txBody>
          <a:bodyPr vert="horz" wrap="square" lIns="0" tIns="0" rIns="0" bIns="0" rtlCol="0" anchor="t">
            <a:spAutoFit/>
          </a:bodyPr>
          <a:lstStyle/>
          <a:p>
            <a:pPr marL="0" indent="0">
              <a:buNone/>
            </a:pPr>
            <a:r>
              <a:rPr lang="en-US">
                <a:latin typeface="Segoe UI"/>
                <a:cs typeface="Segoe UI Semilight"/>
              </a:rPr>
              <a:t>Admin consent</a:t>
            </a:r>
            <a:endParaRPr lang="en-US"/>
          </a:p>
        </p:txBody>
      </p:sp>
      <p:sp>
        <p:nvSpPr>
          <p:cNvPr id="6" name="Content Placeholder 5">
            <a:extLst>
              <a:ext uri="{FF2B5EF4-FFF2-40B4-BE49-F238E27FC236}">
                <a16:creationId xmlns:a16="http://schemas.microsoft.com/office/drawing/2014/main" id="{0CC95074-1FEC-4ABF-AC08-A5B7854D57D3}"/>
              </a:ext>
            </a:extLst>
          </p:cNvPr>
          <p:cNvSpPr>
            <a:spLocks noGrp="1"/>
          </p:cNvSpPr>
          <p:nvPr>
            <p:ph sz="quarter" idx="4294967295"/>
          </p:nvPr>
        </p:nvSpPr>
        <p:spPr>
          <a:xfrm>
            <a:off x="6096001" y="2505075"/>
            <a:ext cx="5663890" cy="2662469"/>
          </a:xfrm>
        </p:spPr>
        <p:txBody>
          <a:bodyPr vert="horz" wrap="square" lIns="0" tIns="0" rIns="0" bIns="0" rtlCol="0" anchor="t">
            <a:normAutofit/>
          </a:bodyPr>
          <a:lstStyle/>
          <a:p>
            <a:r>
              <a:rPr lang="en-US" sz="2000" dirty="0">
                <a:latin typeface="Segoe UI"/>
                <a:cs typeface="Segoe UI Semilight"/>
              </a:rPr>
              <a:t>Access data about other users</a:t>
            </a:r>
          </a:p>
          <a:p>
            <a:r>
              <a:rPr lang="en-US" sz="2000" dirty="0">
                <a:latin typeface="Segoe UI"/>
                <a:cs typeface="Segoe UI Semilight"/>
              </a:rPr>
              <a:t>Impact of data access is high</a:t>
            </a:r>
          </a:p>
          <a:p>
            <a:pPr lvl="1"/>
            <a:r>
              <a:rPr lang="en-US" sz="1200" dirty="0">
                <a:latin typeface="Segoe UI"/>
                <a:cs typeface="Segoe UI Semilight"/>
              </a:rPr>
              <a:t>For example: delete all instances or assign access to other users </a:t>
            </a:r>
            <a:endParaRPr lang="en-US" sz="100" dirty="0">
              <a:latin typeface="Segoe UI"/>
              <a:cs typeface="Segoe UI Semilight"/>
            </a:endParaRPr>
          </a:p>
          <a:p>
            <a:endParaRPr lang="en-US" sz="2000" dirty="0">
              <a:latin typeface="Segoe UI"/>
              <a:cs typeface="Segoe UI Semilight"/>
            </a:endParaRPr>
          </a:p>
          <a:p>
            <a:r>
              <a:rPr lang="en-US" sz="2000" dirty="0">
                <a:latin typeface="Segoe UI"/>
                <a:cs typeface="Segoe UI Semilight"/>
              </a:rPr>
              <a:t>Application permissions always require admin consent</a:t>
            </a:r>
          </a:p>
          <a:p>
            <a:endParaRPr lang="en-US" dirty="0"/>
          </a:p>
        </p:txBody>
      </p:sp>
      <p:sp>
        <p:nvSpPr>
          <p:cNvPr id="31" name="TextBox 30">
            <a:extLst>
              <a:ext uri="{FF2B5EF4-FFF2-40B4-BE49-F238E27FC236}">
                <a16:creationId xmlns:a16="http://schemas.microsoft.com/office/drawing/2014/main" id="{57E5B4AA-AABD-474D-8316-5855950C684F}"/>
              </a:ext>
            </a:extLst>
          </p:cNvPr>
          <p:cNvSpPr txBox="1"/>
          <p:nvPr/>
        </p:nvSpPr>
        <p:spPr>
          <a:xfrm>
            <a:off x="0" y="6128929"/>
            <a:ext cx="12192000" cy="461665"/>
          </a:xfrm>
          <a:prstGeom prst="rect">
            <a:avLst/>
          </a:prstGeom>
          <a:solidFill>
            <a:schemeClr val="bg2"/>
          </a:solidFill>
        </p:spPr>
        <p:txBody>
          <a:bodyPr wrap="square">
            <a:spAutoFit/>
          </a:bodyPr>
          <a:lstStyle/>
          <a:p>
            <a:pPr algn="ctr"/>
            <a:r>
              <a:rPr lang="en-US" sz="2400" b="1"/>
              <a:t>Admins can configure a tenant so that any permission requires admin consent</a:t>
            </a:r>
          </a:p>
        </p:txBody>
      </p:sp>
    </p:spTree>
    <p:extLst>
      <p:ext uri="{BB962C8B-B14F-4D97-AF65-F5344CB8AC3E}">
        <p14:creationId xmlns:p14="http://schemas.microsoft.com/office/powerpoint/2010/main" val="127703403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A76336-929B-425E-8954-2782B50FFC87}"/>
              </a:ext>
            </a:extLst>
          </p:cNvPr>
          <p:cNvSpPr>
            <a:spLocks noGrp="1"/>
          </p:cNvSpPr>
          <p:nvPr>
            <p:ph type="title"/>
          </p:nvPr>
        </p:nvSpPr>
        <p:spPr>
          <a:xfrm>
            <a:off x="831850" y="3429000"/>
            <a:ext cx="10515600" cy="1133475"/>
          </a:xfrm>
        </p:spPr>
        <p:txBody>
          <a:bodyPr/>
          <a:lstStyle/>
          <a:p>
            <a:r>
              <a:rPr lang="en-US"/>
              <a:t>Let’s look at the portal</a:t>
            </a:r>
          </a:p>
        </p:txBody>
      </p:sp>
      <p:sp>
        <p:nvSpPr>
          <p:cNvPr id="5" name="Text Placeholder 4">
            <a:extLst>
              <a:ext uri="{FF2B5EF4-FFF2-40B4-BE49-F238E27FC236}">
                <a16:creationId xmlns:a16="http://schemas.microsoft.com/office/drawing/2014/main" id="{5B2EC69D-F9F4-44AB-B0E1-D2FAF74E3EC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0496984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4D653-3EC2-4FCD-9B5D-CEEF1F5E6440}"/>
              </a:ext>
            </a:extLst>
          </p:cNvPr>
          <p:cNvSpPr>
            <a:spLocks noGrp="1"/>
          </p:cNvSpPr>
          <p:nvPr>
            <p:ph type="title"/>
          </p:nvPr>
        </p:nvSpPr>
        <p:spPr>
          <a:xfrm>
            <a:off x="588263" y="457200"/>
            <a:ext cx="11018520" cy="553998"/>
          </a:xfrm>
        </p:spPr>
        <p:txBody>
          <a:bodyPr>
            <a:normAutofit fontScale="90000"/>
          </a:bodyPr>
          <a:lstStyle/>
          <a:p>
            <a:r>
              <a:rPr lang="en-US" dirty="0"/>
              <a:t>Enforcement</a:t>
            </a:r>
          </a:p>
        </p:txBody>
      </p:sp>
      <p:sp>
        <p:nvSpPr>
          <p:cNvPr id="4" name="Text Placeholder 3">
            <a:extLst>
              <a:ext uri="{FF2B5EF4-FFF2-40B4-BE49-F238E27FC236}">
                <a16:creationId xmlns:a16="http://schemas.microsoft.com/office/drawing/2014/main" id="{A131A127-FC3D-4023-B6E8-FA463610B55E}"/>
              </a:ext>
            </a:extLst>
          </p:cNvPr>
          <p:cNvSpPr>
            <a:spLocks noGrp="1"/>
          </p:cNvSpPr>
          <p:nvPr>
            <p:ph type="body" sz="quarter" idx="10"/>
          </p:nvPr>
        </p:nvSpPr>
        <p:spPr>
          <a:xfrm>
            <a:off x="584200" y="1149069"/>
            <a:ext cx="11018520" cy="5454033"/>
          </a:xfrm>
        </p:spPr>
        <p:txBody>
          <a:bodyPr>
            <a:normAutofit lnSpcReduction="10000"/>
          </a:bodyPr>
          <a:lstStyle/>
          <a:p>
            <a:r>
              <a:rPr lang="en-US" dirty="0"/>
              <a:t>APIs must enforce the permissions granted to the application</a:t>
            </a:r>
          </a:p>
          <a:p>
            <a:r>
              <a:rPr lang="en-US" dirty="0"/>
              <a:t>For delegated permissions, the API must also enforce user permissions</a:t>
            </a:r>
          </a:p>
          <a:p>
            <a:pPr lvl="1"/>
            <a:r>
              <a:rPr lang="en-US" dirty="0"/>
              <a:t>When a delegated permission is used, APIs need to authorize both the app and the user so two authorizations are required</a:t>
            </a:r>
          </a:p>
          <a:p>
            <a:r>
              <a:rPr lang="en-US" dirty="0"/>
              <a:t>Always check for a </a:t>
            </a:r>
            <a:r>
              <a:rPr lang="en-US" dirty="0" err="1"/>
              <a:t>scp</a:t>
            </a:r>
            <a:r>
              <a:rPr lang="en-US" dirty="0"/>
              <a:t> or roles claims. Applications can be issued tokens with neither scopes nor roles. These tokens must result on 401 errors.</a:t>
            </a:r>
          </a:p>
          <a:p>
            <a:endParaRPr lang="en-US" dirty="0"/>
          </a:p>
          <a:p>
            <a:r>
              <a:rPr lang="en-US" dirty="0"/>
              <a:t>Standard enforcements that libraires usually handle. </a:t>
            </a:r>
          </a:p>
          <a:p>
            <a:pPr lvl="1"/>
            <a:r>
              <a:rPr lang="en-US" dirty="0"/>
              <a:t>The audience (</a:t>
            </a:r>
            <a:r>
              <a:rPr lang="en-US" dirty="0" err="1"/>
              <a:t>aud</a:t>
            </a:r>
            <a:r>
              <a:rPr lang="en-US" dirty="0"/>
              <a:t>) must identify the API reading the token</a:t>
            </a:r>
          </a:p>
          <a:p>
            <a:pPr lvl="1"/>
            <a:r>
              <a:rPr lang="en-US" dirty="0"/>
              <a:t>The issuer (</a:t>
            </a:r>
            <a:r>
              <a:rPr lang="en-US" dirty="0" err="1"/>
              <a:t>iss</a:t>
            </a:r>
            <a:r>
              <a:rPr lang="en-US" dirty="0"/>
              <a:t>) must be the trusted issuer (e.g. an Azure AD tenant).</a:t>
            </a:r>
          </a:p>
          <a:p>
            <a:pPr lvl="1"/>
            <a:r>
              <a:rPr lang="en-US" dirty="0"/>
              <a:t>The token must be valid (</a:t>
            </a:r>
            <a:r>
              <a:rPr lang="en-US" dirty="0" err="1"/>
              <a:t>nbf</a:t>
            </a:r>
            <a:r>
              <a:rPr lang="en-US" dirty="0"/>
              <a:t> &lt; now) and not expired (exp &gt; now).</a:t>
            </a:r>
          </a:p>
          <a:p>
            <a:pPr lvl="1"/>
            <a:r>
              <a:rPr lang="en-US" dirty="0"/>
              <a:t>Do </a:t>
            </a:r>
            <a:r>
              <a:rPr lang="en-US" i="1" dirty="0"/>
              <a:t>not</a:t>
            </a:r>
            <a:r>
              <a:rPr lang="en-US" dirty="0"/>
              <a:t> accept the “none” signature algorithm.</a:t>
            </a:r>
          </a:p>
          <a:p>
            <a:pPr lvl="1"/>
            <a:r>
              <a:rPr lang="en-US" dirty="0"/>
              <a:t>Token signature validation</a:t>
            </a:r>
          </a:p>
        </p:txBody>
      </p:sp>
    </p:spTree>
    <p:extLst>
      <p:ext uri="{BB962C8B-B14F-4D97-AF65-F5344CB8AC3E}">
        <p14:creationId xmlns:p14="http://schemas.microsoft.com/office/powerpoint/2010/main" val="2060427560"/>
      </p:ext>
    </p:extLst>
  </p:cSld>
  <p:clrMapOvr>
    <a:masterClrMapping/>
  </p:clrMapOvr>
  <p:transition>
    <p:fade/>
  </p:transition>
</p:sld>
</file>

<file path=ppt/theme/theme1.xml><?xml version="1.0" encoding="utf-8"?>
<a:theme xmlns:a="http://schemas.openxmlformats.org/drawingml/2006/main" name="5-50203_Microsoft_Ignite_Templat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potx" id="{C7000453-3526-4386-9DA2-46B29A4A4A92}" vid="{534B2013-2CEB-4777-BD7E-60DC2D4FD2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Custom 73">
      <a:dk1>
        <a:srgbClr val="000000"/>
      </a:dk1>
      <a:lt1>
        <a:srgbClr val="FFFFFF"/>
      </a:lt1>
      <a:dk2>
        <a:srgbClr val="000000"/>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Business_2019_01.potx" id="{71083E08-DC26-4C69-B95F-E6DE531BB553}" vid="{0995B531-B0EF-4F51-BB6D-A0E83584022B}"/>
    </a:ext>
  </a:extLst>
</a:theme>
</file>

<file path=ppt/theme/theme4.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1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2.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9.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3.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30.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4.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5.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6.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7.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8.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9.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2963</Words>
  <Application>Microsoft Office PowerPoint</Application>
  <PresentationFormat>Widescreen</PresentationFormat>
  <Paragraphs>418</Paragraphs>
  <Slides>41</Slides>
  <Notes>38</Notes>
  <HiddenSlides>2</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41</vt:i4>
      </vt:variant>
    </vt:vector>
  </HeadingPairs>
  <TitlesOfParts>
    <vt:vector size="56" baseType="lpstr">
      <vt:lpstr>Arial</vt:lpstr>
      <vt:lpstr>Calibri</vt:lpstr>
      <vt:lpstr>Calibri Light</vt:lpstr>
      <vt:lpstr>Consolas</vt:lpstr>
      <vt:lpstr>Segoe UI</vt:lpstr>
      <vt:lpstr>Segoe UI Light</vt:lpstr>
      <vt:lpstr>Segoe UI Semibold</vt:lpstr>
      <vt:lpstr>Segoe UI Semilight</vt:lpstr>
      <vt:lpstr>Segoe UI VSS (Regular)</vt:lpstr>
      <vt:lpstr>SFMono-Regular</vt:lpstr>
      <vt:lpstr>Wingdings</vt:lpstr>
      <vt:lpstr>5-50203_Microsoft_Ignite_Template</vt:lpstr>
      <vt:lpstr>Office Theme</vt:lpstr>
      <vt:lpstr>1_White Template</vt:lpstr>
      <vt:lpstr>White Template</vt:lpstr>
      <vt:lpstr>PowerPoint Presentation</vt:lpstr>
      <vt:lpstr>Before we get started</vt:lpstr>
      <vt:lpstr>Protecting an API</vt:lpstr>
      <vt:lpstr>Let's talk about Authorization</vt:lpstr>
      <vt:lpstr>Protecting an API with Azure AD</vt:lpstr>
      <vt:lpstr>Define the delegated permissions</vt:lpstr>
      <vt:lpstr>User Consent vs. Admin Consent</vt:lpstr>
      <vt:lpstr>Let’s look at the portal</vt:lpstr>
      <vt:lpstr>Enforcement</vt:lpstr>
      <vt:lpstr>Validating token signature</vt:lpstr>
      <vt:lpstr>Delegated Permission</vt:lpstr>
      <vt:lpstr>Delegated Permissions</vt:lpstr>
      <vt:lpstr>Delegated Permissions – Internal claims removed</vt:lpstr>
      <vt:lpstr>Delegated Permissions – Internal claims removed</vt:lpstr>
      <vt:lpstr>App Roles for Apps (Application Permissions)</vt:lpstr>
      <vt:lpstr>App Roles for apps</vt:lpstr>
      <vt:lpstr>Let’s look at the portal</vt:lpstr>
      <vt:lpstr>Request for role in your code</vt:lpstr>
      <vt:lpstr>Application Permissions Enforcement</vt:lpstr>
      <vt:lpstr>Application Permission – Internal claims removed</vt:lpstr>
      <vt:lpstr>Application Permission – Internal claims removed</vt:lpstr>
      <vt:lpstr>Application Permission – Internal claims removed</vt:lpstr>
      <vt:lpstr>Application Permission – Internal claims removed</vt:lpstr>
      <vt:lpstr>Verify and use roles in your code</vt:lpstr>
      <vt:lpstr>What happens when one API needs to call another API?</vt:lpstr>
      <vt:lpstr>App has an authenticated user and a token to call API</vt:lpstr>
      <vt:lpstr>Call the API</vt:lpstr>
      <vt:lpstr>Call the API</vt:lpstr>
      <vt:lpstr>Call the API</vt:lpstr>
      <vt:lpstr>Call the API</vt:lpstr>
      <vt:lpstr>Call the API</vt:lpstr>
      <vt:lpstr>Call the API</vt:lpstr>
      <vt:lpstr>Call the API</vt:lpstr>
      <vt:lpstr>Call the API</vt:lpstr>
      <vt:lpstr>Call the API</vt:lpstr>
      <vt:lpstr>Call the API</vt:lpstr>
      <vt:lpstr>Call the API</vt:lpstr>
      <vt:lpstr>Protecting an API</vt:lpstr>
      <vt:lpstr>Thank You</vt:lpstr>
      <vt:lpstr>Archive</vt:lpstr>
      <vt:lpstr>Properly handle Metadata refresh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2022-12-09T21:33:20Z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2022-02-25T05:56:29Z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4b05c5d0-7cd2-40d6-9b8f-3b28909108fd</vt:lpwstr>
  </property>
  <property fmtid="{D5CDD505-2E9C-101B-9397-08002B2CF9AE}" pid="8" name="MSIP_Label_f42aa342-8706-4288-bd11-ebb85995028c_ContentBits">
    <vt:lpwstr>0</vt:lpwstr>
  </property>
</Properties>
</file>

<file path=docProps/thumbnail.jpeg>
</file>